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8" r:id="rId1"/>
  </p:sldMasterIdLst>
  <p:notesMasterIdLst>
    <p:notesMasterId r:id="rId23"/>
  </p:notesMasterIdLst>
  <p:sldIdLst>
    <p:sldId id="256" r:id="rId2"/>
    <p:sldId id="277" r:id="rId3"/>
    <p:sldId id="278" r:id="rId4"/>
    <p:sldId id="294" r:id="rId5"/>
    <p:sldId id="279" r:id="rId6"/>
    <p:sldId id="280" r:id="rId7"/>
    <p:sldId id="281" r:id="rId8"/>
    <p:sldId id="282" r:id="rId9"/>
    <p:sldId id="283" r:id="rId10"/>
    <p:sldId id="284" r:id="rId11"/>
    <p:sldId id="285" r:id="rId12"/>
    <p:sldId id="286" r:id="rId13"/>
    <p:sldId id="299" r:id="rId14"/>
    <p:sldId id="300" r:id="rId15"/>
    <p:sldId id="288" r:id="rId16"/>
    <p:sldId id="298" r:id="rId17"/>
    <p:sldId id="295" r:id="rId18"/>
    <p:sldId id="296" r:id="rId19"/>
    <p:sldId id="297" r:id="rId20"/>
    <p:sldId id="292"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34" autoAdjust="0"/>
    <p:restoredTop sz="94660"/>
  </p:normalViewPr>
  <p:slideViewPr>
    <p:cSldViewPr snapToGrid="0">
      <p:cViewPr varScale="1">
        <p:scale>
          <a:sx n="75" d="100"/>
          <a:sy n="75" d="100"/>
        </p:scale>
        <p:origin x="35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DC617D-9B0E-405C-86E7-C6A8ACD6DFD0}" type="datetimeFigureOut">
              <a:rPr lang="ru-RU" smtClean="0"/>
              <a:t>21.04.2023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F3EF4E-1A4D-4FEB-A834-797480A8779C}" type="slidenum">
              <a:rPr lang="ru-RU" smtClean="0"/>
              <a:t>‹#›</a:t>
            </a:fld>
            <a:endParaRPr lang="ru-RU"/>
          </a:p>
        </p:txBody>
      </p:sp>
    </p:spTree>
    <p:extLst>
      <p:ext uri="{BB962C8B-B14F-4D97-AF65-F5344CB8AC3E}">
        <p14:creationId xmlns:p14="http://schemas.microsoft.com/office/powerpoint/2010/main" val="1363115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969337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097733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36853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620043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22900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ru-RU" smtClean="0"/>
              <a:t>Образец заголовка</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475225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3329363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997944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56684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334D819-9F07-4261-B09B-9E467E5D9002}" type="datetimeFigureOut">
              <a:rPr lang="en-US" smtClean="0"/>
              <a:pPr/>
              <a:t>4/21/2023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416959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7810006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t>4/21/2023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2076942373"/>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t>4/21/2023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536559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t>4/21/2023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1232461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ru-RU" smtClean="0"/>
              <a:t>Образец заголовка</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9334D819-9F07-4261-B09B-9E467E5D9002}" type="datetimeFigureOut">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63709980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9334D819-9F07-4261-B09B-9E467E5D9002}" type="datetimeFigureOut">
              <a:rPr lang="en-US" smtClean="0"/>
              <a:t>4/21/2023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t>‹#›</a:t>
            </a:fld>
            <a:endParaRPr lang="en-US" dirty="0"/>
          </a:p>
        </p:txBody>
      </p:sp>
    </p:spTree>
    <p:extLst>
      <p:ext uri="{BB962C8B-B14F-4D97-AF65-F5344CB8AC3E}">
        <p14:creationId xmlns:p14="http://schemas.microsoft.com/office/powerpoint/2010/main" val="51951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334D819-9F07-4261-B09B-9E467E5D9002}" type="datetimeFigureOut">
              <a:rPr lang="en-US" smtClean="0"/>
              <a:pPr/>
              <a:t>4/21/2023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32205078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tiff"/><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hammonddryers.netlify.app/"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mailto:yrachinsky@gmail.com" TargetMode="External"/><Relationship Id="rId2" Type="http://schemas.openxmlformats.org/officeDocument/2006/relationships/hyperlink" Target="https://hammonddryers.netlify.app/" TargetMode="Externa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606320" y="6117615"/>
            <a:ext cx="7452336" cy="1096899"/>
          </a:xfrm>
        </p:spPr>
        <p:txBody>
          <a:bodyPr>
            <a:normAutofit/>
          </a:bodyPr>
          <a:lstStyle/>
          <a:p>
            <a:pPr algn="ctr"/>
            <a:r>
              <a:rPr lang="uk-UA" sz="1400" dirty="0" smtClean="0">
                <a:latin typeface="Montserrat Medium" panose="00000600000000000000" pitchFamily="2" charset="-52"/>
              </a:rPr>
              <a:t>ОДЕСА 202</a:t>
            </a:r>
            <a:r>
              <a:rPr lang="uk-UA" sz="1400" dirty="0">
                <a:latin typeface="Montserrat Medium" panose="00000600000000000000" pitchFamily="2" charset="-52"/>
              </a:rPr>
              <a:t>3</a:t>
            </a:r>
            <a:endParaRPr lang="ru-RU" sz="1400" dirty="0">
              <a:latin typeface="Montserrat Medium" panose="00000600000000000000" pitchFamily="2" charset="-52"/>
            </a:endParaRPr>
          </a:p>
        </p:txBody>
      </p:sp>
      <p:sp>
        <p:nvSpPr>
          <p:cNvPr id="4" name="Заголовок 1"/>
          <p:cNvSpPr>
            <a:spLocks noGrp="1"/>
          </p:cNvSpPr>
          <p:nvPr>
            <p:ph type="ctrTitle"/>
          </p:nvPr>
        </p:nvSpPr>
        <p:spPr>
          <a:xfrm>
            <a:off x="411504" y="890016"/>
            <a:ext cx="9841968" cy="1914144"/>
          </a:xfrm>
        </p:spPr>
        <p:txBody>
          <a:bodyPr>
            <a:normAutofit/>
          </a:bodyPr>
          <a:lstStyle/>
          <a:p>
            <a:pPr algn="ctr"/>
            <a:r>
              <a:rPr lang="uk-UA" sz="3600" b="1" dirty="0" smtClean="0">
                <a:latin typeface="Consolas" panose="020B0609020204030204" pitchFamily="49" charset="0"/>
                <a:cs typeface="Courier New" panose="02070309020205020404" pitchFamily="49" charset="0"/>
              </a:rPr>
              <a:t>Проект виробництва мобільної</a:t>
            </a:r>
            <a:r>
              <a:rPr lang="ru-RU" sz="3600" b="1" dirty="0" smtClean="0">
                <a:latin typeface="Consolas" panose="020B0609020204030204" pitchFamily="49" charset="0"/>
                <a:cs typeface="Courier New" panose="02070309020205020404" pitchFamily="49" charset="0"/>
              </a:rPr>
              <a:t> зерносушарки </a:t>
            </a:r>
            <a:r>
              <a:rPr lang="ru-RU" sz="3600" b="1" dirty="0">
                <a:latin typeface="Consolas" panose="020B0609020204030204" pitchFamily="49" charset="0"/>
                <a:cs typeface="Courier New" panose="02070309020205020404" pitchFamily="49" charset="0"/>
              </a:rPr>
              <a:t>з</a:t>
            </a:r>
            <a:r>
              <a:rPr lang="ru-RU" sz="3600" b="1" dirty="0" smtClean="0">
                <a:latin typeface="Consolas" panose="020B0609020204030204" pitchFamily="49" charset="0"/>
                <a:cs typeface="Courier New" panose="02070309020205020404" pitchFamily="49" charset="0"/>
              </a:rPr>
              <a:t> нас</a:t>
            </a:r>
            <a:r>
              <a:rPr lang="uk-UA" sz="3600" b="1" dirty="0" smtClean="0">
                <a:latin typeface="Consolas" panose="020B0609020204030204" pitchFamily="49" charset="0"/>
                <a:cs typeface="Courier New" panose="02070309020205020404" pitchFamily="49" charset="0"/>
              </a:rPr>
              <a:t>тупни</a:t>
            </a:r>
            <a:r>
              <a:rPr lang="ru-RU" sz="3600" b="1" dirty="0" smtClean="0">
                <a:latin typeface="Consolas" panose="020B0609020204030204" pitchFamily="49" charset="0"/>
                <a:cs typeface="Courier New" panose="02070309020205020404" pitchFamily="49" charset="0"/>
              </a:rPr>
              <a:t>м </a:t>
            </a:r>
            <a:r>
              <a:rPr lang="uk-UA" sz="3600" b="1" dirty="0" smtClean="0">
                <a:latin typeface="Consolas" panose="020B0609020204030204" pitchFamily="49" charset="0"/>
                <a:cs typeface="Courier New" panose="02070309020205020404" pitchFamily="49" charset="0"/>
              </a:rPr>
              <a:t>наданням</a:t>
            </a:r>
            <a:r>
              <a:rPr lang="ru-RU" sz="3600" b="1" dirty="0" smtClean="0">
                <a:latin typeface="Consolas" panose="020B0609020204030204" pitchFamily="49" charset="0"/>
                <a:cs typeface="Courier New" panose="02070309020205020404" pitchFamily="49" charset="0"/>
              </a:rPr>
              <a:t> </a:t>
            </a:r>
            <a:r>
              <a:rPr lang="uk-UA" sz="3600" b="1" dirty="0" smtClean="0">
                <a:latin typeface="Consolas" panose="020B0609020204030204" pitchFamily="49" charset="0"/>
                <a:cs typeface="Courier New" panose="02070309020205020404" pitchFamily="49" charset="0"/>
              </a:rPr>
              <a:t>послуги</a:t>
            </a:r>
            <a:r>
              <a:rPr lang="ru-RU" sz="3600" b="1" dirty="0" smtClean="0">
                <a:latin typeface="Consolas" panose="020B0609020204030204" pitchFamily="49" charset="0"/>
                <a:cs typeface="Courier New" panose="02070309020205020404" pitchFamily="49" charset="0"/>
              </a:rPr>
              <a:t> </a:t>
            </a:r>
            <a:r>
              <a:rPr lang="uk-UA" sz="3600" b="1" dirty="0" smtClean="0">
                <a:latin typeface="Consolas" panose="020B0609020204030204" pitchFamily="49" charset="0"/>
                <a:cs typeface="Courier New" panose="02070309020205020404" pitchFamily="49" charset="0"/>
              </a:rPr>
              <a:t>сушіння</a:t>
            </a:r>
            <a:r>
              <a:rPr lang="ru-RU" sz="3600" b="1" dirty="0" smtClean="0">
                <a:latin typeface="Consolas" panose="020B0609020204030204" pitchFamily="49" charset="0"/>
                <a:cs typeface="Courier New" panose="02070309020205020404" pitchFamily="49" charset="0"/>
              </a:rPr>
              <a:t> </a:t>
            </a:r>
            <a:r>
              <a:rPr lang="uk-UA" sz="3600" b="1" dirty="0" smtClean="0">
                <a:latin typeface="Consolas" panose="020B0609020204030204" pitchFamily="49" charset="0"/>
                <a:cs typeface="Courier New" panose="02070309020205020404" pitchFamily="49" charset="0"/>
              </a:rPr>
              <a:t>зерна</a:t>
            </a:r>
            <a:endParaRPr lang="uk-UA" sz="3600" b="1" dirty="0">
              <a:latin typeface="Consolas" panose="020B0609020204030204" pitchFamily="49" charset="0"/>
              <a:cs typeface="Courier New" panose="02070309020205020404" pitchFamily="49" charset="0"/>
            </a:endParaRPr>
          </a:p>
        </p:txBody>
      </p:sp>
      <p:sp>
        <p:nvSpPr>
          <p:cNvPr id="6" name="Подзаголовок 2"/>
          <p:cNvSpPr txBox="1">
            <a:spLocks/>
          </p:cNvSpPr>
          <p:nvPr/>
        </p:nvSpPr>
        <p:spPr>
          <a:xfrm>
            <a:off x="872406" y="5032336"/>
            <a:ext cx="8186250" cy="941744"/>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just"/>
            <a:r>
              <a:rPr lang="uk-UA" sz="1400" i="1" dirty="0" smtClean="0">
                <a:solidFill>
                  <a:schemeClr val="bg1">
                    <a:lumMod val="50000"/>
                  </a:schemeClr>
                </a:solidFill>
                <a:latin typeface="Consolas" panose="020B0609020204030204" pitchFamily="49" charset="0"/>
              </a:rPr>
              <a:t>      «Об’єднуватися</a:t>
            </a:r>
            <a:r>
              <a:rPr lang="ru-RU" sz="1400" i="1" dirty="0" smtClean="0">
                <a:solidFill>
                  <a:schemeClr val="bg1">
                    <a:lumMod val="50000"/>
                  </a:schemeClr>
                </a:solidFill>
                <a:latin typeface="Consolas" panose="020B0609020204030204" pitchFamily="49" charset="0"/>
              </a:rPr>
              <a:t> разом ― початок, бути разом ― </a:t>
            </a:r>
            <a:r>
              <a:rPr lang="uk-UA" sz="1400" i="1" dirty="0" smtClean="0">
                <a:solidFill>
                  <a:schemeClr val="bg1">
                    <a:lumMod val="50000"/>
                  </a:schemeClr>
                </a:solidFill>
                <a:latin typeface="Consolas" panose="020B0609020204030204" pitchFamily="49" charset="0"/>
              </a:rPr>
              <a:t>прогрес</a:t>
            </a:r>
            <a:r>
              <a:rPr lang="ru-RU" sz="1400" i="1" dirty="0" smtClean="0">
                <a:solidFill>
                  <a:schemeClr val="bg1">
                    <a:lumMod val="50000"/>
                  </a:schemeClr>
                </a:solidFill>
                <a:latin typeface="Consolas" panose="020B0609020204030204" pitchFamily="49" charset="0"/>
              </a:rPr>
              <a:t>, і </a:t>
            </a:r>
            <a:r>
              <a:rPr lang="uk-UA" sz="1400" i="1" dirty="0" smtClean="0">
                <a:solidFill>
                  <a:schemeClr val="bg1">
                    <a:lumMod val="50000"/>
                  </a:schemeClr>
                </a:solidFill>
                <a:latin typeface="Consolas" panose="020B0609020204030204" pitchFamily="49" charset="0"/>
              </a:rPr>
              <a:t>працювати</a:t>
            </a:r>
            <a:r>
              <a:rPr lang="ru-RU" sz="1400" i="1" dirty="0" smtClean="0">
                <a:solidFill>
                  <a:schemeClr val="bg1">
                    <a:lumMod val="50000"/>
                  </a:schemeClr>
                </a:solidFill>
                <a:latin typeface="Consolas" panose="020B0609020204030204" pitchFamily="49" charset="0"/>
              </a:rPr>
              <a:t> разом ― </a:t>
            </a:r>
            <a:r>
              <a:rPr lang="uk-UA" sz="1400" i="1" dirty="0" smtClean="0">
                <a:solidFill>
                  <a:schemeClr val="bg1">
                    <a:lumMod val="50000"/>
                  </a:schemeClr>
                </a:solidFill>
                <a:latin typeface="Consolas" panose="020B0609020204030204" pitchFamily="49" charset="0"/>
              </a:rPr>
              <a:t>успіх</a:t>
            </a:r>
            <a:r>
              <a:rPr lang="ru-RU" sz="1400" i="1" dirty="0" smtClean="0">
                <a:solidFill>
                  <a:schemeClr val="bg1">
                    <a:lumMod val="50000"/>
                  </a:schemeClr>
                </a:solidFill>
                <a:latin typeface="Consolas" panose="020B0609020204030204" pitchFamily="49" charset="0"/>
              </a:rPr>
              <a:t>»            </a:t>
            </a:r>
          </a:p>
          <a:p>
            <a:pPr algn="just"/>
            <a:r>
              <a:rPr lang="uk-UA" sz="1400" i="1" dirty="0" err="1" smtClean="0">
                <a:solidFill>
                  <a:schemeClr val="bg1">
                    <a:lumMod val="50000"/>
                  </a:schemeClr>
                </a:solidFill>
                <a:latin typeface="Consolas" panose="020B0609020204030204" pitchFamily="49" charset="0"/>
              </a:rPr>
              <a:t>Г.Форд</a:t>
            </a:r>
            <a:r>
              <a:rPr lang="ru-RU" sz="1400" i="1" dirty="0" smtClean="0">
                <a:solidFill>
                  <a:schemeClr val="bg1">
                    <a:lumMod val="50000"/>
                  </a:schemeClr>
                </a:solidFill>
                <a:latin typeface="Consolas" panose="020B0609020204030204" pitchFamily="49" charset="0"/>
              </a:rPr>
              <a:t> </a:t>
            </a:r>
            <a:r>
              <a:rPr lang="ru-RU" sz="1400" dirty="0" smtClean="0">
                <a:solidFill>
                  <a:schemeClr val="bg1">
                    <a:lumMod val="50000"/>
                  </a:schemeClr>
                </a:solidFill>
                <a:latin typeface="Consolas" panose="020B0609020204030204" pitchFamily="49" charset="0"/>
              </a:rPr>
              <a:t> </a:t>
            </a:r>
            <a:endParaRPr lang="ru-RU" sz="1400" dirty="0">
              <a:solidFill>
                <a:schemeClr val="bg1">
                  <a:lumMod val="50000"/>
                </a:schemeClr>
              </a:solidFill>
              <a:latin typeface="Consolas" panose="020B0609020204030204" pitchFamily="49" charset="0"/>
            </a:endParaRPr>
          </a:p>
        </p:txBody>
      </p:sp>
    </p:spTree>
    <p:extLst>
      <p:ext uri="{BB962C8B-B14F-4D97-AF65-F5344CB8AC3E}">
        <p14:creationId xmlns:p14="http://schemas.microsoft.com/office/powerpoint/2010/main" val="37167930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err="1" smtClean="0">
                <a:latin typeface="Consolas" panose="020B0609020204030204" pitchFamily="49" charset="0"/>
              </a:rPr>
              <a:t>Agrex</a:t>
            </a:r>
            <a:r>
              <a:rPr lang="en-US" sz="3600" dirty="0" smtClean="0">
                <a:latin typeface="Consolas" panose="020B0609020204030204" pitchFamily="49" charset="0"/>
              </a:rPr>
              <a:t> (</a:t>
            </a:r>
            <a:r>
              <a:rPr lang="uk-UA" dirty="0" smtClean="0">
                <a:latin typeface="Consolas" panose="020B0609020204030204" pitchFamily="49" charset="0"/>
              </a:rPr>
              <a:t>І</a:t>
            </a:r>
            <a:r>
              <a:rPr lang="uk-UA" sz="3600" dirty="0" smtClean="0">
                <a:latin typeface="Consolas" panose="020B0609020204030204" pitchFamily="49" charset="0"/>
              </a:rPr>
              <a:t>талія</a:t>
            </a:r>
            <a:r>
              <a:rPr lang="en-US" sz="3600" dirty="0" smtClean="0">
                <a:latin typeface="Consolas" panose="020B0609020204030204" pitchFamily="49" charset="0"/>
              </a:rPr>
              <a:t>)</a:t>
            </a:r>
            <a:endParaRPr lang="ru-RU" sz="3600" dirty="0">
              <a:latin typeface="Consolas" panose="020B0609020204030204" pitchFamily="49" charset="0"/>
            </a:endParaRP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040" y="1547062"/>
            <a:ext cx="4151086" cy="2343093"/>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770" y="2980109"/>
            <a:ext cx="4876800" cy="3657600"/>
          </a:xfrm>
          <a:prstGeom prst="rect">
            <a:avLst/>
          </a:prstGeom>
        </p:spPr>
      </p:pic>
      <p:pic>
        <p:nvPicPr>
          <p:cNvPr id="6" name="Рисунок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5897" y="1463041"/>
            <a:ext cx="4987109" cy="3740332"/>
          </a:xfrm>
          <a:prstGeom prst="rect">
            <a:avLst/>
          </a:prstGeom>
        </p:spPr>
      </p:pic>
    </p:spTree>
    <p:extLst>
      <p:ext uri="{BB962C8B-B14F-4D97-AF65-F5344CB8AC3E}">
        <p14:creationId xmlns:p14="http://schemas.microsoft.com/office/powerpoint/2010/main" val="32362092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err="1" smtClean="0">
                <a:latin typeface="Consolas" panose="020B0609020204030204" pitchFamily="49" charset="0"/>
              </a:rPr>
              <a:t>Mecmar</a:t>
            </a:r>
            <a:r>
              <a:rPr lang="en-US" sz="3600" dirty="0" smtClean="0">
                <a:latin typeface="Consolas" panose="020B0609020204030204" pitchFamily="49" charset="0"/>
              </a:rPr>
              <a:t> (</a:t>
            </a:r>
            <a:r>
              <a:rPr lang="uk-UA" dirty="0" smtClean="0">
                <a:latin typeface="Consolas" panose="020B0609020204030204" pitchFamily="49" charset="0"/>
              </a:rPr>
              <a:t>І</a:t>
            </a:r>
            <a:r>
              <a:rPr lang="uk-UA" sz="3600" dirty="0" smtClean="0">
                <a:latin typeface="Consolas" panose="020B0609020204030204" pitchFamily="49" charset="0"/>
              </a:rPr>
              <a:t>талія</a:t>
            </a:r>
            <a:r>
              <a:rPr lang="en-US" sz="3600" dirty="0" smtClean="0">
                <a:latin typeface="Consolas" panose="020B0609020204030204" pitchFamily="49" charset="0"/>
              </a:rPr>
              <a:t>) </a:t>
            </a:r>
            <a:endParaRPr lang="ru-RU" sz="3600" dirty="0">
              <a:latin typeface="Consolas" panose="020B0609020204030204" pitchFamily="49" charset="0"/>
            </a:endParaRPr>
          </a:p>
        </p:txBody>
      </p:sp>
      <p:pic>
        <p:nvPicPr>
          <p:cNvPr id="4" name="Объект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930400"/>
            <a:ext cx="5098141" cy="3823606"/>
          </a:xfrm>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109" y="1869439"/>
            <a:ext cx="5179423" cy="3884567"/>
          </a:xfrm>
          <a:prstGeom prst="rect">
            <a:avLst/>
          </a:prstGeom>
        </p:spPr>
      </p:pic>
    </p:spTree>
    <p:extLst>
      <p:ext uri="{BB962C8B-B14F-4D97-AF65-F5344CB8AC3E}">
        <p14:creationId xmlns:p14="http://schemas.microsoft.com/office/powerpoint/2010/main" val="717145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1153" y="510968"/>
            <a:ext cx="7171317" cy="530225"/>
          </a:xfrm>
        </p:spPr>
        <p:txBody>
          <a:bodyPr>
            <a:noAutofit/>
          </a:bodyPr>
          <a:lstStyle/>
          <a:p>
            <a:r>
              <a:rPr lang="ru-RU" sz="3600" b="1" dirty="0" smtClean="0">
                <a:latin typeface="Consolas" panose="020B0609020204030204" pitchFamily="49" charset="0"/>
              </a:rPr>
              <a:t>Прототип проекту «</a:t>
            </a:r>
            <a:r>
              <a:rPr lang="en-US" sz="3600" b="1" dirty="0" smtClean="0">
                <a:latin typeface="Consolas" panose="020B0609020204030204" pitchFamily="49" charset="0"/>
              </a:rPr>
              <a:t>HAMMOND</a:t>
            </a:r>
            <a:r>
              <a:rPr lang="ru-RU" sz="3600" b="1" dirty="0" smtClean="0">
                <a:latin typeface="Consolas" panose="020B0609020204030204" pitchFamily="49" charset="0"/>
              </a:rPr>
              <a:t>»</a:t>
            </a:r>
            <a:endParaRPr lang="ru-RU" sz="3600" b="1" dirty="0">
              <a:latin typeface="Consolas" panose="020B0609020204030204" pitchFamily="49" charset="0"/>
            </a:endParaRPr>
          </a:p>
        </p:txBody>
      </p:sp>
      <p:pic>
        <p:nvPicPr>
          <p:cNvPr id="6" name="Объект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6605" y="1332411"/>
            <a:ext cx="3686028" cy="5525589"/>
          </a:xfrm>
        </p:spPr>
      </p:pic>
      <p:sp>
        <p:nvSpPr>
          <p:cNvPr id="3" name="Текст 2"/>
          <p:cNvSpPr>
            <a:spLocks noGrp="1"/>
          </p:cNvSpPr>
          <p:nvPr>
            <p:ph type="body" sz="half" idx="2"/>
          </p:nvPr>
        </p:nvSpPr>
        <p:spPr>
          <a:xfrm>
            <a:off x="591153" y="1550544"/>
            <a:ext cx="3507813" cy="2290136"/>
          </a:xfrm>
        </p:spPr>
        <p:txBody>
          <a:bodyPr>
            <a:normAutofit/>
          </a:bodyPr>
          <a:lstStyle/>
          <a:p>
            <a:r>
              <a:rPr lang="uk-UA" sz="1600" b="1" dirty="0" smtClean="0">
                <a:solidFill>
                  <a:schemeClr val="bg1">
                    <a:lumMod val="50000"/>
                  </a:schemeClr>
                </a:solidFill>
                <a:latin typeface="Consolas" panose="020B0609020204030204" pitchFamily="49" charset="0"/>
              </a:rPr>
              <a:t>Наші переваги:</a:t>
            </a:r>
          </a:p>
          <a:p>
            <a:pPr marL="285750" indent="-285750">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Мобільність</a:t>
            </a:r>
          </a:p>
          <a:p>
            <a:pPr marL="285750" indent="-285750">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Висока продуктивність</a:t>
            </a:r>
          </a:p>
          <a:p>
            <a:pPr marL="285750" indent="-285750">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Нижча ціна одиниці</a:t>
            </a:r>
          </a:p>
          <a:p>
            <a:pPr marL="285750" indent="-285750">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Якість сушіння</a:t>
            </a:r>
          </a:p>
          <a:p>
            <a:pPr marL="285750" indent="-285750">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a:t>
            </a:r>
            <a:r>
              <a:rPr lang="uk-UA" sz="1600" dirty="0" err="1" smtClean="0">
                <a:solidFill>
                  <a:schemeClr val="bg1">
                    <a:lumMod val="50000"/>
                  </a:schemeClr>
                </a:solidFill>
                <a:latin typeface="Consolas" panose="020B0609020204030204" pitchFamily="49" charset="0"/>
              </a:rPr>
              <a:t>Техпідтримка</a:t>
            </a:r>
            <a:endParaRPr lang="uk-UA" sz="1600" dirty="0" smtClean="0">
              <a:solidFill>
                <a:schemeClr val="bg1">
                  <a:lumMod val="50000"/>
                </a:schemeClr>
              </a:solidFill>
              <a:latin typeface="Consolas" panose="020B0609020204030204" pitchFamily="49" charset="0"/>
            </a:endParaRPr>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9191" y="1203232"/>
            <a:ext cx="1812580" cy="2447365"/>
          </a:xfrm>
          <a:prstGeom prst="rect">
            <a:avLst/>
          </a:prstGeom>
        </p:spPr>
      </p:pic>
      <p:pic>
        <p:nvPicPr>
          <p:cNvPr id="8" name="Рисунок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69461" y="4060527"/>
            <a:ext cx="1812310" cy="2405555"/>
          </a:xfrm>
          <a:prstGeom prst="rect">
            <a:avLst/>
          </a:prstGeom>
        </p:spPr>
      </p:pic>
      <p:pic>
        <p:nvPicPr>
          <p:cNvPr id="9" name="Рисунок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047" y="4318458"/>
            <a:ext cx="2824722" cy="2147624"/>
          </a:xfrm>
          <a:prstGeom prst="rect">
            <a:avLst/>
          </a:prstGeom>
        </p:spPr>
      </p:pic>
      <p:pic>
        <p:nvPicPr>
          <p:cNvPr id="5" name="Рисунок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1327" y="1545194"/>
            <a:ext cx="2499779" cy="5100022"/>
          </a:xfrm>
          <a:prstGeom prst="rect">
            <a:avLst/>
          </a:prstGeom>
        </p:spPr>
      </p:pic>
    </p:spTree>
    <p:extLst>
      <p:ext uri="{BB962C8B-B14F-4D97-AF65-F5344CB8AC3E}">
        <p14:creationId xmlns:p14="http://schemas.microsoft.com/office/powerpoint/2010/main" val="12494888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1153" y="510968"/>
            <a:ext cx="7171317" cy="530225"/>
          </a:xfrm>
        </p:spPr>
        <p:txBody>
          <a:bodyPr>
            <a:noAutofit/>
          </a:bodyPr>
          <a:lstStyle/>
          <a:p>
            <a:r>
              <a:rPr lang="ru-RU" sz="3600" b="1" dirty="0" smtClean="0">
                <a:latin typeface="Consolas" panose="020B0609020204030204" pitchFamily="49" charset="0"/>
              </a:rPr>
              <a:t>Модель прототипу «</a:t>
            </a:r>
            <a:r>
              <a:rPr lang="en-US" sz="3600" b="1" dirty="0" smtClean="0">
                <a:latin typeface="Consolas" panose="020B0609020204030204" pitchFamily="49" charset="0"/>
              </a:rPr>
              <a:t>HAMMOND</a:t>
            </a:r>
            <a:r>
              <a:rPr lang="ru-RU" sz="3600" b="1" dirty="0" smtClean="0">
                <a:latin typeface="Consolas" panose="020B0609020204030204" pitchFamily="49" charset="0"/>
              </a:rPr>
              <a:t>»</a:t>
            </a:r>
            <a:endParaRPr lang="ru-RU" sz="3600" b="1" dirty="0">
              <a:latin typeface="Consolas" panose="020B0609020204030204" pitchFamily="49" charset="0"/>
            </a:endParaRPr>
          </a:p>
        </p:txBody>
      </p:sp>
      <p:sp>
        <p:nvSpPr>
          <p:cNvPr id="3" name="Текст 2"/>
          <p:cNvSpPr>
            <a:spLocks noGrp="1"/>
          </p:cNvSpPr>
          <p:nvPr>
            <p:ph type="body" sz="half" idx="2"/>
          </p:nvPr>
        </p:nvSpPr>
        <p:spPr>
          <a:xfrm>
            <a:off x="908651" y="6185942"/>
            <a:ext cx="1975621" cy="341756"/>
          </a:xfrm>
        </p:spPr>
        <p:txBody>
          <a:bodyPr>
            <a:normAutofit fontScale="62500" lnSpcReduction="20000"/>
          </a:bodyPr>
          <a:lstStyle/>
          <a:p>
            <a:r>
              <a:rPr lang="uk-UA" sz="1600" b="1" dirty="0" smtClean="0">
                <a:solidFill>
                  <a:schemeClr val="bg1">
                    <a:lumMod val="50000"/>
                  </a:schemeClr>
                </a:solidFill>
                <a:latin typeface="Consolas" panose="020B0609020204030204" pitchFamily="49" charset="0"/>
              </a:rPr>
              <a:t>1. Сушарка в розкладеному стані (готова до роботи)</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045" y="1118927"/>
            <a:ext cx="2616235" cy="5008381"/>
          </a:xfrm>
          <a:prstGeom prst="rect">
            <a:avLst/>
          </a:prstGeom>
        </p:spPr>
      </p:pic>
      <p:pic>
        <p:nvPicPr>
          <p:cNvPr id="13" name="Рисунок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800" y="1095101"/>
            <a:ext cx="2263675" cy="5008381"/>
          </a:xfrm>
          <a:prstGeom prst="rect">
            <a:avLst/>
          </a:prstGeom>
        </p:spPr>
      </p:pic>
      <p:sp>
        <p:nvSpPr>
          <p:cNvPr id="14" name="Текст 2"/>
          <p:cNvSpPr txBox="1">
            <a:spLocks/>
          </p:cNvSpPr>
          <p:nvPr/>
        </p:nvSpPr>
        <p:spPr>
          <a:xfrm>
            <a:off x="7001800" y="6107816"/>
            <a:ext cx="2398275" cy="406400"/>
          </a:xfrm>
          <a:prstGeom prst="rect">
            <a:avLst/>
          </a:prstGeom>
        </p:spPr>
        <p:txBody>
          <a:bodyPr vert="horz" lIns="91440" tIns="45720" rIns="91440" bIns="45720" rtlCol="0">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r>
              <a:rPr lang="uk-UA" sz="1000" b="1" dirty="0">
                <a:solidFill>
                  <a:schemeClr val="bg1">
                    <a:lumMod val="50000"/>
                  </a:schemeClr>
                </a:solidFill>
                <a:latin typeface="Consolas" panose="020B0609020204030204" pitchFamily="49" charset="0"/>
              </a:rPr>
              <a:t>2</a:t>
            </a:r>
            <a:r>
              <a:rPr lang="uk-UA" sz="1000" b="1" dirty="0" smtClean="0">
                <a:solidFill>
                  <a:schemeClr val="bg1">
                    <a:lumMod val="50000"/>
                  </a:schemeClr>
                </a:solidFill>
                <a:latin typeface="Consolas" panose="020B0609020204030204" pitchFamily="49" charset="0"/>
              </a:rPr>
              <a:t>. Сушарка в </a:t>
            </a:r>
            <a:r>
              <a:rPr lang="uk-UA" sz="1000" b="1" dirty="0">
                <a:solidFill>
                  <a:schemeClr val="bg1">
                    <a:lumMod val="50000"/>
                  </a:schemeClr>
                </a:solidFill>
                <a:latin typeface="Consolas" panose="020B0609020204030204" pitchFamily="49" charset="0"/>
              </a:rPr>
              <a:t>с</a:t>
            </a:r>
            <a:r>
              <a:rPr lang="uk-UA" sz="1000" b="1" dirty="0" smtClean="0">
                <a:solidFill>
                  <a:schemeClr val="bg1">
                    <a:lumMod val="50000"/>
                  </a:schemeClr>
                </a:solidFill>
                <a:latin typeface="Consolas" panose="020B0609020204030204" pitchFamily="49" charset="0"/>
              </a:rPr>
              <a:t>кладеному стані (готова до транспортування)</a:t>
            </a:r>
          </a:p>
        </p:txBody>
      </p:sp>
      <p:graphicFrame>
        <p:nvGraphicFramePr>
          <p:cNvPr id="15" name="Таблица 14"/>
          <p:cNvGraphicFramePr>
            <a:graphicFrameLocks noGrp="1"/>
          </p:cNvGraphicFramePr>
          <p:nvPr>
            <p:extLst>
              <p:ext uri="{D42A27DB-BD31-4B8C-83A1-F6EECF244321}">
                <p14:modId xmlns:p14="http://schemas.microsoft.com/office/powerpoint/2010/main" val="551606304"/>
              </p:ext>
            </p:extLst>
          </p:nvPr>
        </p:nvGraphicFramePr>
        <p:xfrm>
          <a:off x="3630783" y="2288900"/>
          <a:ext cx="3262314" cy="2668434"/>
        </p:xfrm>
        <a:graphic>
          <a:graphicData uri="http://schemas.openxmlformats.org/drawingml/2006/table">
            <a:tbl>
              <a:tblPr>
                <a:tableStyleId>{5C22544A-7EE6-4342-B048-85BDC9FD1C3A}</a:tableStyleId>
              </a:tblPr>
              <a:tblGrid>
                <a:gridCol w="2030414">
                  <a:extLst>
                    <a:ext uri="{9D8B030D-6E8A-4147-A177-3AD203B41FA5}">
                      <a16:colId xmlns:a16="http://schemas.microsoft.com/office/drawing/2014/main" val="3171095776"/>
                    </a:ext>
                  </a:extLst>
                </a:gridCol>
                <a:gridCol w="1231900">
                  <a:extLst>
                    <a:ext uri="{9D8B030D-6E8A-4147-A177-3AD203B41FA5}">
                      <a16:colId xmlns:a16="http://schemas.microsoft.com/office/drawing/2014/main" val="2565733376"/>
                    </a:ext>
                  </a:extLst>
                </a:gridCol>
              </a:tblGrid>
              <a:tr h="215744">
                <a:tc>
                  <a:txBody>
                    <a:bodyPr/>
                    <a:lstStyle/>
                    <a:p>
                      <a:pPr algn="ctr" fontAlgn="ctr"/>
                      <a:r>
                        <a:rPr lang="uk-UA" sz="1100" u="none" strike="noStrike" dirty="0" smtClean="0">
                          <a:effectLst/>
                        </a:rPr>
                        <a:t>Технічні характеристики</a:t>
                      </a:r>
                      <a:endParaRPr lang="uk-UA"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uk-UA" sz="1100" u="none" strike="noStrike" dirty="0" smtClean="0">
                          <a:effectLst/>
                        </a:rPr>
                        <a:t>Значення</a:t>
                      </a:r>
                      <a:endParaRPr lang="uk-UA" sz="11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15531573"/>
                  </a:ext>
                </a:extLst>
              </a:tr>
              <a:tr h="182236">
                <a:tc>
                  <a:txBody>
                    <a:bodyPr/>
                    <a:lstStyle/>
                    <a:p>
                      <a:pPr algn="l" fontAlgn="b"/>
                      <a:r>
                        <a:rPr lang="uk-UA" sz="1100" u="none" strike="noStrike" dirty="0" smtClean="0">
                          <a:effectLst/>
                        </a:rPr>
                        <a:t>Продуктивність:</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uk-UA" sz="1100" u="none" strike="noStrike">
                          <a:effectLst/>
                        </a:rPr>
                        <a:t> </a:t>
                      </a:r>
                      <a:endParaRPr lang="uk-UA"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72585369"/>
                  </a:ext>
                </a:extLst>
              </a:tr>
              <a:tr h="205471">
                <a:tc>
                  <a:txBody>
                    <a:bodyPr/>
                    <a:lstStyle/>
                    <a:p>
                      <a:pPr algn="l" fontAlgn="b"/>
                      <a:r>
                        <a:rPr lang="uk-UA" sz="1100" u="none" strike="noStrike" dirty="0">
                          <a:effectLst/>
                        </a:rPr>
                        <a:t>- </a:t>
                      </a:r>
                      <a:r>
                        <a:rPr lang="uk-UA" sz="1100" u="none" strike="noStrike" dirty="0" smtClean="0">
                          <a:effectLst/>
                        </a:rPr>
                        <a:t>кукурудза </a:t>
                      </a:r>
                      <a:r>
                        <a:rPr lang="uk-UA" sz="1100" u="none" strike="noStrike" dirty="0">
                          <a:effectLst/>
                        </a:rPr>
                        <a:t>30% - 14% (Т=120)</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uk-UA" sz="1100" u="none" strike="noStrike" dirty="0">
                          <a:effectLst/>
                        </a:rPr>
                        <a:t>7,7 </a:t>
                      </a:r>
                      <a:r>
                        <a:rPr lang="uk-UA" sz="1100" u="none" strike="noStrike" dirty="0" smtClean="0">
                          <a:effectLst/>
                        </a:rPr>
                        <a:t>т/г</a:t>
                      </a:r>
                      <a:endParaRPr lang="uk-UA"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72599659"/>
                  </a:ext>
                </a:extLst>
              </a:tr>
              <a:tr h="205471">
                <a:tc>
                  <a:txBody>
                    <a:bodyPr/>
                    <a:lstStyle/>
                    <a:p>
                      <a:pPr algn="l" fontAlgn="b"/>
                      <a:r>
                        <a:rPr lang="uk-UA" sz="1100" u="none" strike="noStrike" dirty="0">
                          <a:effectLst/>
                        </a:rPr>
                        <a:t>- </a:t>
                      </a:r>
                      <a:r>
                        <a:rPr lang="uk-UA" sz="1100" u="none" strike="noStrike" dirty="0" smtClean="0">
                          <a:effectLst/>
                        </a:rPr>
                        <a:t>кукурудза </a:t>
                      </a:r>
                      <a:r>
                        <a:rPr lang="uk-UA" sz="1100" u="none" strike="noStrike" dirty="0">
                          <a:effectLst/>
                        </a:rPr>
                        <a:t>28% - 14% (Т=120)</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uk-UA" sz="1100" u="none" strike="noStrike" dirty="0">
                          <a:effectLst/>
                        </a:rPr>
                        <a:t>8,3 </a:t>
                      </a:r>
                      <a:r>
                        <a:rPr lang="uk-UA" sz="1100" u="none" strike="noStrike" dirty="0" smtClean="0">
                          <a:effectLst/>
                        </a:rPr>
                        <a:t>т/г</a:t>
                      </a:r>
                      <a:endParaRPr lang="uk-UA"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47325303"/>
                  </a:ext>
                </a:extLst>
              </a:tr>
              <a:tr h="205471">
                <a:tc>
                  <a:txBody>
                    <a:bodyPr/>
                    <a:lstStyle/>
                    <a:p>
                      <a:pPr algn="l" fontAlgn="b"/>
                      <a:r>
                        <a:rPr lang="uk-UA" sz="1100" u="none" strike="noStrike" dirty="0">
                          <a:effectLst/>
                        </a:rPr>
                        <a:t>- </a:t>
                      </a:r>
                      <a:r>
                        <a:rPr lang="uk-UA" sz="1100" u="none" strike="noStrike" dirty="0" smtClean="0">
                          <a:effectLst/>
                        </a:rPr>
                        <a:t>кукурудза </a:t>
                      </a:r>
                      <a:r>
                        <a:rPr lang="uk-UA" sz="1100" u="none" strike="noStrike" dirty="0">
                          <a:effectLst/>
                        </a:rPr>
                        <a:t>24% - 14% (Т=120)</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uk-UA" sz="1100" u="none" strike="noStrike" dirty="0">
                          <a:effectLst/>
                        </a:rPr>
                        <a:t>10,2 </a:t>
                      </a:r>
                      <a:r>
                        <a:rPr lang="uk-UA" sz="1100" u="none" strike="noStrike" dirty="0" smtClean="0">
                          <a:effectLst/>
                        </a:rPr>
                        <a:t>т/г</a:t>
                      </a:r>
                      <a:endParaRPr lang="uk-UA"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06586422"/>
                  </a:ext>
                </a:extLst>
              </a:tr>
              <a:tr h="205471">
                <a:tc>
                  <a:txBody>
                    <a:bodyPr/>
                    <a:lstStyle/>
                    <a:p>
                      <a:pPr algn="l" fontAlgn="b"/>
                      <a:r>
                        <a:rPr lang="uk-UA" sz="1100" u="none" strike="noStrike" dirty="0">
                          <a:effectLst/>
                        </a:rPr>
                        <a:t>- </a:t>
                      </a:r>
                      <a:r>
                        <a:rPr lang="uk-UA" sz="1100" u="none" strike="noStrike" dirty="0" smtClean="0">
                          <a:effectLst/>
                        </a:rPr>
                        <a:t>кукурудза </a:t>
                      </a:r>
                      <a:r>
                        <a:rPr lang="uk-UA" sz="1100" u="none" strike="noStrike" dirty="0">
                          <a:effectLst/>
                        </a:rPr>
                        <a:t>19% - 14% (Т=115)</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uk-UA" sz="1100" u="none" strike="noStrike" dirty="0">
                          <a:effectLst/>
                        </a:rPr>
                        <a:t>15,6 </a:t>
                      </a:r>
                      <a:r>
                        <a:rPr lang="uk-UA" sz="1100" u="none" strike="noStrike" dirty="0" smtClean="0">
                          <a:effectLst/>
                        </a:rPr>
                        <a:t>т/г</a:t>
                      </a:r>
                      <a:endParaRPr lang="uk-UA"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73139352"/>
                  </a:ext>
                </a:extLst>
              </a:tr>
              <a:tr h="205471">
                <a:tc>
                  <a:txBody>
                    <a:bodyPr/>
                    <a:lstStyle/>
                    <a:p>
                      <a:pPr algn="l" fontAlgn="b"/>
                      <a:r>
                        <a:rPr lang="uk-UA" sz="1100" u="none" strike="noStrike" dirty="0">
                          <a:effectLst/>
                        </a:rPr>
                        <a:t> </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uk-UA" sz="1100" u="none" strike="noStrike">
                          <a:effectLst/>
                        </a:rPr>
                        <a:t> </a:t>
                      </a:r>
                      <a:endParaRPr lang="uk-UA"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8994266"/>
                  </a:ext>
                </a:extLst>
              </a:tr>
              <a:tr h="205471">
                <a:tc>
                  <a:txBody>
                    <a:bodyPr/>
                    <a:lstStyle/>
                    <a:p>
                      <a:pPr algn="l" fontAlgn="b"/>
                      <a:r>
                        <a:rPr lang="uk-UA" sz="1100" u="none" strike="noStrike" dirty="0" smtClean="0">
                          <a:effectLst/>
                        </a:rPr>
                        <a:t>Габарити:</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uk-UA" sz="1100" u="none" strike="noStrike">
                          <a:effectLst/>
                        </a:rPr>
                        <a:t> </a:t>
                      </a:r>
                      <a:endParaRPr lang="uk-UA"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12273800"/>
                  </a:ext>
                </a:extLst>
              </a:tr>
              <a:tr h="205471">
                <a:tc>
                  <a:txBody>
                    <a:bodyPr/>
                    <a:lstStyle/>
                    <a:p>
                      <a:pPr algn="l" fontAlgn="b"/>
                      <a:r>
                        <a:rPr lang="uk-UA" sz="1100" u="none" strike="noStrike" dirty="0">
                          <a:effectLst/>
                        </a:rPr>
                        <a:t>- </a:t>
                      </a:r>
                      <a:r>
                        <a:rPr lang="uk-UA" sz="1100" u="none" strike="noStrike" dirty="0" smtClean="0">
                          <a:effectLst/>
                        </a:rPr>
                        <a:t>складена</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ru-RU" sz="1100" u="none" strike="noStrike">
                          <a:effectLst/>
                        </a:rPr>
                        <a:t>2,5 х 3,1 х 12,7 м </a:t>
                      </a:r>
                      <a:endParaRPr lang="ru-R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03230193"/>
                  </a:ext>
                </a:extLst>
              </a:tr>
              <a:tr h="205471">
                <a:tc>
                  <a:txBody>
                    <a:bodyPr/>
                    <a:lstStyle/>
                    <a:p>
                      <a:pPr algn="l" fontAlgn="b"/>
                      <a:r>
                        <a:rPr lang="uk-UA" sz="1100" u="none" strike="noStrike" dirty="0" smtClean="0">
                          <a:effectLst/>
                        </a:rPr>
                        <a:t>- робоче положення</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ru-RU" sz="1100" u="none" strike="noStrike">
                          <a:effectLst/>
                        </a:rPr>
                        <a:t>4,45 х 3,1 х 12,7 м </a:t>
                      </a:r>
                      <a:endParaRPr lang="ru-RU"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73292475"/>
                  </a:ext>
                </a:extLst>
              </a:tr>
              <a:tr h="205471">
                <a:tc>
                  <a:txBody>
                    <a:bodyPr/>
                    <a:lstStyle/>
                    <a:p>
                      <a:pPr algn="l" fontAlgn="b"/>
                      <a:r>
                        <a:rPr lang="uk-UA" sz="1100" u="none" strike="noStrike" dirty="0" smtClean="0">
                          <a:effectLst/>
                        </a:rPr>
                        <a:t>Вага</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uk-UA" sz="1100" u="none" strike="noStrike">
                          <a:effectLst/>
                        </a:rPr>
                        <a:t>12 т</a:t>
                      </a:r>
                      <a:endParaRPr lang="uk-UA"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41460985"/>
                  </a:ext>
                </a:extLst>
              </a:tr>
              <a:tr h="205471">
                <a:tc>
                  <a:txBody>
                    <a:bodyPr/>
                    <a:lstStyle/>
                    <a:p>
                      <a:pPr algn="l" fontAlgn="b"/>
                      <a:r>
                        <a:rPr lang="uk-UA" sz="1100" u="none" strike="noStrike" dirty="0" smtClean="0">
                          <a:effectLst/>
                        </a:rPr>
                        <a:t>Об’єм зернової шахти</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uk-UA" sz="1100" u="none" strike="noStrike">
                          <a:effectLst/>
                        </a:rPr>
                        <a:t>25 т</a:t>
                      </a:r>
                      <a:endParaRPr lang="uk-UA"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30708566"/>
                  </a:ext>
                </a:extLst>
              </a:tr>
              <a:tr h="215744">
                <a:tc>
                  <a:txBody>
                    <a:bodyPr/>
                    <a:lstStyle/>
                    <a:p>
                      <a:pPr algn="l" fontAlgn="b"/>
                      <a:r>
                        <a:rPr lang="uk-UA" sz="1100" b="0" i="0" u="none" strike="noStrike" dirty="0" smtClean="0">
                          <a:solidFill>
                            <a:schemeClr val="dk1"/>
                          </a:solidFill>
                          <a:effectLst/>
                          <a:latin typeface="+mn-lt"/>
                        </a:rPr>
                        <a:t>Пальник</a:t>
                      </a:r>
                      <a:endParaRPr lang="uk-UA"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ctr"/>
                      <a:r>
                        <a:rPr lang="uk-UA" sz="1100" u="none" strike="noStrike" dirty="0">
                          <a:effectLst/>
                        </a:rPr>
                        <a:t>2558 </a:t>
                      </a:r>
                      <a:r>
                        <a:rPr lang="uk-UA" sz="1100" u="none" strike="noStrike" dirty="0" smtClean="0">
                          <a:effectLst/>
                        </a:rPr>
                        <a:t>кВт/г</a:t>
                      </a:r>
                      <a:endParaRPr lang="uk-UA"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97358058"/>
                  </a:ext>
                </a:extLst>
              </a:tr>
            </a:tbl>
          </a:graphicData>
        </a:graphic>
      </p:graphicFrame>
    </p:spTree>
    <p:extLst>
      <p:ext uri="{BB962C8B-B14F-4D97-AF65-F5344CB8AC3E}">
        <p14:creationId xmlns:p14="http://schemas.microsoft.com/office/powerpoint/2010/main" val="17890371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91153" y="510968"/>
            <a:ext cx="8908447" cy="1089232"/>
          </a:xfrm>
        </p:spPr>
        <p:txBody>
          <a:bodyPr>
            <a:noAutofit/>
          </a:bodyPr>
          <a:lstStyle/>
          <a:p>
            <a:r>
              <a:rPr lang="uk-UA" sz="3600" b="1" dirty="0" smtClean="0">
                <a:latin typeface="Consolas" panose="020B0609020204030204" pitchFamily="49" charset="0"/>
              </a:rPr>
              <a:t>Порівняльна таблиця виробників та  запланованої моделі </a:t>
            </a:r>
            <a:endParaRPr lang="uk-UA" sz="3600" b="1" dirty="0">
              <a:latin typeface="Consolas" panose="020B0609020204030204" pitchFamily="49" charset="0"/>
            </a:endParaRPr>
          </a:p>
        </p:txBody>
      </p:sp>
      <p:pic>
        <p:nvPicPr>
          <p:cNvPr id="2056" name="Рисунок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47625"/>
            <a:ext cx="161925" cy="161925"/>
          </a:xfrm>
          <a:prstGeom prst="rect">
            <a:avLst/>
          </a:prstGeom>
          <a:noFill/>
          <a:extLst>
            <a:ext uri="{909E8E84-426E-40DD-AFC4-6F175D3DCCD1}">
              <a14:hiddenFill xmlns:a14="http://schemas.microsoft.com/office/drawing/2010/main">
                <a:solidFill>
                  <a:srgbClr val="FFFFFF"/>
                </a:solidFill>
              </a14:hiddenFill>
            </a:ext>
          </a:extLst>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3" y="2154050"/>
            <a:ext cx="9031104" cy="3129150"/>
          </a:xfrm>
          <a:prstGeom prst="rect">
            <a:avLst/>
          </a:prstGeom>
        </p:spPr>
      </p:pic>
    </p:spTree>
    <p:extLst>
      <p:ext uri="{BB962C8B-B14F-4D97-AF65-F5344CB8AC3E}">
        <p14:creationId xmlns:p14="http://schemas.microsoft.com/office/powerpoint/2010/main" val="42319259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b="1" dirty="0" smtClean="0">
                <a:latin typeface="Consolas" panose="020B0609020204030204" pitchFamily="49" charset="0"/>
              </a:rPr>
              <a:t>Фінансовий план</a:t>
            </a:r>
            <a:endParaRPr lang="uk-UA" b="1" dirty="0">
              <a:latin typeface="Consolas" panose="020B0609020204030204" pitchFamily="49" charset="0"/>
            </a:endParaRPr>
          </a:p>
        </p:txBody>
      </p:sp>
      <p:sp>
        <p:nvSpPr>
          <p:cNvPr id="3" name="Объект 2"/>
          <p:cNvSpPr>
            <a:spLocks noGrp="1"/>
          </p:cNvSpPr>
          <p:nvPr>
            <p:ph idx="1"/>
          </p:nvPr>
        </p:nvSpPr>
        <p:spPr>
          <a:xfrm>
            <a:off x="677334" y="1930400"/>
            <a:ext cx="8090770" cy="3006199"/>
          </a:xfrm>
        </p:spPr>
        <p:txBody>
          <a:bodyPr>
            <a:normAutofit/>
          </a:bodyPr>
          <a:lstStyle/>
          <a:p>
            <a:pPr marL="0" indent="0" algn="just">
              <a:lnSpc>
                <a:spcPct val="150000"/>
              </a:lnSpc>
              <a:buNone/>
            </a:pPr>
            <a:r>
              <a:rPr lang="uk-UA" dirty="0" smtClean="0">
                <a:solidFill>
                  <a:schemeClr val="bg1">
                    <a:lumMod val="50000"/>
                  </a:schemeClr>
                </a:solidFill>
                <a:latin typeface="Consolas" panose="020B0609020204030204" pitchFamily="49" charset="0"/>
              </a:rPr>
              <a:t>Проект має на меті виробництво пілотної моделі (прототипу), проведення випробувань, організація маркетингових заходів. </a:t>
            </a:r>
          </a:p>
          <a:p>
            <a:pPr marL="0" indent="0" algn="just">
              <a:lnSpc>
                <a:spcPct val="150000"/>
              </a:lnSpc>
              <a:buNone/>
            </a:pPr>
            <a:endParaRPr lang="ru-RU" dirty="0" smtClean="0">
              <a:solidFill>
                <a:schemeClr val="bg1">
                  <a:lumMod val="50000"/>
                </a:schemeClr>
              </a:solidFill>
              <a:latin typeface="Consolas" panose="020B0609020204030204" pitchFamily="49" charset="0"/>
            </a:endParaRPr>
          </a:p>
          <a:p>
            <a:pPr marL="0" indent="0" algn="just">
              <a:lnSpc>
                <a:spcPct val="150000"/>
              </a:lnSpc>
              <a:buNone/>
            </a:pPr>
            <a:r>
              <a:rPr lang="uk-UA" dirty="0" smtClean="0">
                <a:solidFill>
                  <a:schemeClr val="bg1">
                    <a:lumMod val="50000"/>
                  </a:schemeClr>
                </a:solidFill>
                <a:latin typeface="Consolas" panose="020B0609020204030204" pitchFamily="49" charset="0"/>
              </a:rPr>
              <a:t>Загальна вартість проекту (виробництво пілотної моделі та перший рік діяльності) складає </a:t>
            </a:r>
            <a:r>
              <a:rPr lang="uk-UA" b="1" dirty="0" smtClean="0">
                <a:solidFill>
                  <a:schemeClr val="bg1">
                    <a:lumMod val="50000"/>
                  </a:schemeClr>
                </a:solidFill>
                <a:latin typeface="Consolas" panose="020B0609020204030204" pitchFamily="49" charset="0"/>
              </a:rPr>
              <a:t>92 000 євро </a:t>
            </a:r>
            <a:r>
              <a:rPr lang="uk-UA" dirty="0" smtClean="0">
                <a:solidFill>
                  <a:schemeClr val="bg1">
                    <a:lumMod val="50000"/>
                  </a:schemeClr>
                </a:solidFill>
                <a:latin typeface="Consolas" panose="020B0609020204030204" pitchFamily="49" charset="0"/>
              </a:rPr>
              <a:t>(курс 41 грн/євро).</a:t>
            </a:r>
          </a:p>
          <a:p>
            <a:pPr marL="0" indent="0" algn="just">
              <a:lnSpc>
                <a:spcPct val="150000"/>
              </a:lnSpc>
              <a:buNone/>
            </a:pPr>
            <a:endParaRPr lang="uk-UA" sz="2400" b="1" dirty="0" smtClean="0"/>
          </a:p>
        </p:txBody>
      </p:sp>
    </p:spTree>
    <p:extLst>
      <p:ext uri="{BB962C8B-B14F-4D97-AF65-F5344CB8AC3E}">
        <p14:creationId xmlns:p14="http://schemas.microsoft.com/office/powerpoint/2010/main" val="31881248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600"/>
            <a:ext cx="8596668" cy="683741"/>
          </a:xfrm>
        </p:spPr>
        <p:txBody>
          <a:bodyPr/>
          <a:lstStyle/>
          <a:p>
            <a:r>
              <a:rPr lang="ru-RU" b="1" dirty="0" err="1" smtClean="0">
                <a:latin typeface="Consolas" panose="020B0609020204030204" pitchFamily="49" charset="0"/>
              </a:rPr>
              <a:t>Витрати</a:t>
            </a:r>
            <a:endParaRPr lang="ru-RU" b="1" dirty="0">
              <a:latin typeface="Consolas" panose="020B0609020204030204" pitchFamily="49" charset="0"/>
            </a:endParaRPr>
          </a:p>
        </p:txBody>
      </p:sp>
      <p:sp>
        <p:nvSpPr>
          <p:cNvPr id="3" name="Объект 2"/>
          <p:cNvSpPr>
            <a:spLocks noGrp="1"/>
          </p:cNvSpPr>
          <p:nvPr>
            <p:ph idx="1"/>
          </p:nvPr>
        </p:nvSpPr>
        <p:spPr>
          <a:xfrm>
            <a:off x="677334" y="1601789"/>
            <a:ext cx="8596668" cy="4545011"/>
          </a:xfrm>
        </p:spPr>
        <p:txBody>
          <a:bodyPr>
            <a:normAutofit/>
          </a:bodyPr>
          <a:lstStyle/>
          <a:p>
            <a:pPr marL="0" indent="0">
              <a:buNone/>
            </a:pPr>
            <a:r>
              <a:rPr lang="uk-UA" sz="1600" i="1" dirty="0" smtClean="0">
                <a:solidFill>
                  <a:schemeClr val="bg1">
                    <a:lumMod val="50000"/>
                  </a:schemeClr>
                </a:solidFill>
                <a:latin typeface="Consolas" panose="020B0609020204030204" pitchFamily="49" charset="0"/>
              </a:rPr>
              <a:t>Собівартість продукції</a:t>
            </a:r>
          </a:p>
          <a:p>
            <a:pPr marL="0" indent="0">
              <a:buNone/>
            </a:pPr>
            <a:endParaRPr lang="uk-UA" sz="1600" dirty="0" smtClean="0">
              <a:solidFill>
                <a:schemeClr val="bg1">
                  <a:lumMod val="50000"/>
                </a:schemeClr>
              </a:solidFill>
              <a:latin typeface="Consolas" panose="020B0609020204030204" pitchFamily="49" charset="0"/>
            </a:endParaRP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Прямі матеріальні витрати – 3 215 000 грн</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Монтаж, налагодження, випробування – 140 000 грн</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Операційні витрати – 210 </a:t>
            </a:r>
            <a:r>
              <a:rPr lang="uk-UA" sz="1600" dirty="0">
                <a:solidFill>
                  <a:schemeClr val="bg1">
                    <a:lumMod val="50000"/>
                  </a:schemeClr>
                </a:solidFill>
                <a:latin typeface="Consolas" panose="020B0609020204030204" pitchFamily="49" charset="0"/>
              </a:rPr>
              <a:t>0</a:t>
            </a:r>
            <a:r>
              <a:rPr lang="uk-UA" sz="1600" dirty="0" smtClean="0">
                <a:solidFill>
                  <a:schemeClr val="bg1">
                    <a:lumMod val="50000"/>
                  </a:schemeClr>
                </a:solidFill>
                <a:latin typeface="Consolas" panose="020B0609020204030204" pitchFamily="49" charset="0"/>
              </a:rPr>
              <a:t>00 грн</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Витрати на маркетинг – 100 000 грн</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Інші непередбачувані операційні витрати – 100 000 грн</a:t>
            </a:r>
          </a:p>
          <a:p>
            <a:pPr>
              <a:buFont typeface="Wingdings" panose="05000000000000000000" pitchFamily="2" charset="2"/>
              <a:buChar char="Ø"/>
            </a:pPr>
            <a:endParaRPr lang="uk-UA" sz="1600" dirty="0">
              <a:solidFill>
                <a:schemeClr val="bg1">
                  <a:lumMod val="50000"/>
                </a:schemeClr>
              </a:solidFill>
              <a:latin typeface="Consolas" panose="020B0609020204030204" pitchFamily="49" charset="0"/>
            </a:endParaRPr>
          </a:p>
          <a:p>
            <a:pPr marL="0" indent="0">
              <a:buNone/>
            </a:pPr>
            <a:r>
              <a:rPr lang="uk-UA" sz="1600" i="1" dirty="0" smtClean="0">
                <a:solidFill>
                  <a:schemeClr val="bg1">
                    <a:lumMod val="50000"/>
                  </a:schemeClr>
                </a:solidFill>
                <a:latin typeface="Consolas" panose="020B0609020204030204" pitchFamily="49" charset="0"/>
              </a:rPr>
              <a:t>Додаткові витрати</a:t>
            </a:r>
          </a:p>
          <a:p>
            <a:pPr marL="0" indent="0">
              <a:buNone/>
            </a:pPr>
            <a:endParaRPr lang="uk-UA" sz="1600" i="1" dirty="0" smtClean="0">
              <a:solidFill>
                <a:schemeClr val="bg1">
                  <a:lumMod val="50000"/>
                </a:schemeClr>
              </a:solidFill>
              <a:latin typeface="Consolas" panose="020B0609020204030204" pitchFamily="49" charset="0"/>
            </a:endParaRP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Пропанова станція – 450 000 грн </a:t>
            </a:r>
            <a:endParaRPr lang="uk-UA" sz="1600" dirty="0">
              <a:solidFill>
                <a:schemeClr val="bg1">
                  <a:lumMod val="50000"/>
                </a:schemeClr>
              </a:solidFill>
              <a:latin typeface="Consolas" panose="020B0609020204030204" pitchFamily="49" charset="0"/>
            </a:endParaRPr>
          </a:p>
          <a:p>
            <a:pPr marL="0" indent="0">
              <a:buNone/>
            </a:pPr>
            <a:endParaRPr lang="uk-UA" sz="1600" i="1" dirty="0">
              <a:solidFill>
                <a:schemeClr val="bg1">
                  <a:lumMod val="50000"/>
                </a:schemeClr>
              </a:solidFill>
              <a:latin typeface="Consolas" panose="020B0609020204030204" pitchFamily="49" charset="0"/>
            </a:endParaRPr>
          </a:p>
        </p:txBody>
      </p:sp>
    </p:spTree>
    <p:extLst>
      <p:ext uri="{BB962C8B-B14F-4D97-AF65-F5344CB8AC3E}">
        <p14:creationId xmlns:p14="http://schemas.microsoft.com/office/powerpoint/2010/main" val="30367827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600"/>
            <a:ext cx="8596668" cy="873211"/>
          </a:xfrm>
        </p:spPr>
        <p:txBody>
          <a:bodyPr/>
          <a:lstStyle/>
          <a:p>
            <a:r>
              <a:rPr lang="en-US" b="1" dirty="0" smtClean="0">
                <a:latin typeface="Consolas" panose="020B0609020204030204" pitchFamily="49" charset="0"/>
              </a:rPr>
              <a:t>SWOT </a:t>
            </a:r>
            <a:r>
              <a:rPr lang="uk-UA" b="1" dirty="0" smtClean="0">
                <a:latin typeface="Consolas" panose="020B0609020204030204" pitchFamily="49" charset="0"/>
              </a:rPr>
              <a:t>аналіз</a:t>
            </a:r>
            <a:endParaRPr lang="ru-RU" b="1" dirty="0">
              <a:latin typeface="Consolas" panose="020B0609020204030204" pitchFamily="49" charset="0"/>
            </a:endParaRPr>
          </a:p>
        </p:txBody>
      </p:sp>
      <p:sp>
        <p:nvSpPr>
          <p:cNvPr id="3" name="Объект 2"/>
          <p:cNvSpPr>
            <a:spLocks noGrp="1"/>
          </p:cNvSpPr>
          <p:nvPr>
            <p:ph idx="1"/>
          </p:nvPr>
        </p:nvSpPr>
        <p:spPr>
          <a:xfrm>
            <a:off x="677334" y="1268627"/>
            <a:ext cx="8596668" cy="5165124"/>
          </a:xfrm>
        </p:spPr>
        <p:txBody>
          <a:bodyPr>
            <a:noAutofit/>
          </a:bodyPr>
          <a:lstStyle/>
          <a:p>
            <a:pPr marL="0" indent="0">
              <a:buNone/>
            </a:pPr>
            <a:r>
              <a:rPr lang="ru-RU" sz="1600" b="1" i="1" dirty="0" smtClean="0">
                <a:solidFill>
                  <a:schemeClr val="bg1">
                    <a:lumMod val="50000"/>
                  </a:schemeClr>
                </a:solidFill>
              </a:rPr>
              <a:t>     </a:t>
            </a:r>
            <a:r>
              <a:rPr lang="uk-UA" sz="1600" b="1" i="1" dirty="0" smtClean="0">
                <a:solidFill>
                  <a:schemeClr val="bg1">
                    <a:lumMod val="50000"/>
                  </a:schemeClr>
                </a:solidFill>
                <a:latin typeface="Consolas" panose="020B0609020204030204" pitchFamily="49" charset="0"/>
              </a:rPr>
              <a:t>Сильні сторони:</a:t>
            </a:r>
            <a:endParaRPr lang="uk-UA" sz="1600" i="1" dirty="0" smtClean="0">
              <a:solidFill>
                <a:schemeClr val="bg1">
                  <a:lumMod val="50000"/>
                </a:schemeClr>
              </a:solidFill>
              <a:latin typeface="Consolas" panose="020B0609020204030204" pitchFamily="49" charset="0"/>
            </a:endParaRP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Великий досвід роботи із зерносушильним обладнанням, що відповідає сучасним вимогам.</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Персонал компанії з досвідом роботи в аграрному секторі та може виконувати всі етапи роботи. </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Невелика кількість команди на початку, що скорочує адміністративні витрати та підвищує мобільність компанії.</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Наявність деякої напрацьованої клієнтської бази.</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Інтерес до зниження витрат, недовіра до елеваторів від клієнтів.</a:t>
            </a:r>
          </a:p>
          <a:p>
            <a:pPr marL="0" indent="0">
              <a:buNone/>
            </a:pPr>
            <a:r>
              <a:rPr lang="uk-UA" sz="1600" dirty="0" smtClean="0">
                <a:solidFill>
                  <a:schemeClr val="bg1">
                    <a:lumMod val="50000"/>
                  </a:schemeClr>
                </a:solidFill>
                <a:latin typeface="Consolas" panose="020B0609020204030204" pitchFamily="49" charset="0"/>
              </a:rPr>
              <a:t/>
            </a:r>
            <a:br>
              <a:rPr lang="uk-UA" sz="1600" dirty="0" smtClean="0">
                <a:solidFill>
                  <a:schemeClr val="bg1">
                    <a:lumMod val="50000"/>
                  </a:schemeClr>
                </a:solidFill>
                <a:latin typeface="Consolas" panose="020B0609020204030204" pitchFamily="49" charset="0"/>
              </a:rPr>
            </a:br>
            <a:r>
              <a:rPr lang="uk-UA" sz="1600" dirty="0" smtClean="0">
                <a:solidFill>
                  <a:schemeClr val="bg1">
                    <a:lumMod val="50000"/>
                  </a:schemeClr>
                </a:solidFill>
                <a:latin typeface="Consolas" panose="020B0609020204030204" pitchFamily="49" charset="0"/>
              </a:rPr>
              <a:t>     </a:t>
            </a:r>
            <a:r>
              <a:rPr lang="uk-UA" sz="1600" b="1" i="1" dirty="0" smtClean="0">
                <a:solidFill>
                  <a:schemeClr val="bg1">
                    <a:lumMod val="50000"/>
                  </a:schemeClr>
                </a:solidFill>
                <a:latin typeface="Consolas" panose="020B0609020204030204" pitchFamily="49" charset="0"/>
              </a:rPr>
              <a:t>Слабкі сторони:</a:t>
            </a:r>
            <a:endParaRPr lang="uk-UA" sz="1600" i="1" dirty="0" smtClean="0">
              <a:solidFill>
                <a:schemeClr val="bg1">
                  <a:lumMod val="50000"/>
                </a:schemeClr>
              </a:solidFill>
              <a:latin typeface="Consolas" panose="020B0609020204030204" pitchFamily="49" charset="0"/>
            </a:endParaRP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Новизна послуги (важка для сприйняття вигоди для клієнтів).</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Невисока матеріальна база для розвитку.</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Відсутність відгуків та рекомендацій від попередніх клієнтів.</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Відсутність </a:t>
            </a:r>
            <a:r>
              <a:rPr lang="uk-UA" sz="1600" dirty="0" err="1" smtClean="0">
                <a:solidFill>
                  <a:schemeClr val="bg1">
                    <a:lumMod val="50000"/>
                  </a:schemeClr>
                </a:solidFill>
                <a:latin typeface="Consolas" panose="020B0609020204030204" pitchFamily="49" charset="0"/>
              </a:rPr>
              <a:t>ємностей</a:t>
            </a:r>
            <a:r>
              <a:rPr lang="uk-UA" sz="1600" dirty="0" smtClean="0">
                <a:solidFill>
                  <a:schemeClr val="bg1">
                    <a:lumMod val="50000"/>
                  </a:schemeClr>
                </a:solidFill>
                <a:latin typeface="Consolas" panose="020B0609020204030204" pitchFamily="49" charset="0"/>
              </a:rPr>
              <a:t> для зберігання у потенційних клієнтів.</a:t>
            </a:r>
          </a:p>
          <a:p>
            <a:pPr marL="0" indent="0">
              <a:buNone/>
            </a:pPr>
            <a:r>
              <a:rPr lang="ru-RU" sz="1100" dirty="0"/>
              <a:t/>
            </a:r>
            <a:br>
              <a:rPr lang="ru-RU" sz="1100" dirty="0"/>
            </a:br>
            <a:endParaRPr lang="ru-RU" sz="1100" dirty="0"/>
          </a:p>
        </p:txBody>
      </p:sp>
    </p:spTree>
    <p:extLst>
      <p:ext uri="{BB962C8B-B14F-4D97-AF65-F5344CB8AC3E}">
        <p14:creationId xmlns:p14="http://schemas.microsoft.com/office/powerpoint/2010/main" val="22934246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b="1" dirty="0">
                <a:latin typeface="Consolas" panose="020B0609020204030204" pitchFamily="49" charset="0"/>
              </a:rPr>
              <a:t>SWOT </a:t>
            </a:r>
            <a:r>
              <a:rPr lang="uk-UA" b="1" dirty="0" smtClean="0">
                <a:latin typeface="Consolas" panose="020B0609020204030204" pitchFamily="49" charset="0"/>
              </a:rPr>
              <a:t>аналіз</a:t>
            </a:r>
            <a:endParaRPr lang="ru-RU" b="1" dirty="0">
              <a:latin typeface="Consolas" panose="020B0609020204030204" pitchFamily="49" charset="0"/>
            </a:endParaRPr>
          </a:p>
        </p:txBody>
      </p:sp>
      <p:sp>
        <p:nvSpPr>
          <p:cNvPr id="3" name="Объект 2"/>
          <p:cNvSpPr>
            <a:spLocks noGrp="1"/>
          </p:cNvSpPr>
          <p:nvPr>
            <p:ph idx="1"/>
          </p:nvPr>
        </p:nvSpPr>
        <p:spPr>
          <a:xfrm>
            <a:off x="677334" y="1447800"/>
            <a:ext cx="8596668" cy="3880773"/>
          </a:xfrm>
        </p:spPr>
        <p:txBody>
          <a:bodyPr>
            <a:normAutofit/>
          </a:bodyPr>
          <a:lstStyle/>
          <a:p>
            <a:pPr marL="0" indent="0">
              <a:buNone/>
            </a:pPr>
            <a:r>
              <a:rPr lang="ru-RU" b="1" i="1" dirty="0" smtClean="0">
                <a:solidFill>
                  <a:schemeClr val="bg1">
                    <a:lumMod val="50000"/>
                  </a:schemeClr>
                </a:solidFill>
              </a:rPr>
              <a:t>     </a:t>
            </a:r>
            <a:r>
              <a:rPr lang="uk-UA" sz="1600" b="1" i="1" dirty="0" smtClean="0">
                <a:solidFill>
                  <a:schemeClr val="bg1">
                    <a:lumMod val="50000"/>
                  </a:schemeClr>
                </a:solidFill>
                <a:latin typeface="Consolas" panose="020B0609020204030204" pitchFamily="49" charset="0"/>
              </a:rPr>
              <a:t>Сторона можливостей:</a:t>
            </a:r>
            <a:endParaRPr lang="uk-UA" sz="1600" i="1" dirty="0" smtClean="0">
              <a:solidFill>
                <a:schemeClr val="bg1">
                  <a:lumMod val="50000"/>
                </a:schemeClr>
              </a:solidFill>
              <a:latin typeface="Consolas" panose="020B0609020204030204" pitchFamily="49" charset="0"/>
            </a:endParaRP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Розширення географії послуг.</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Виробництво нових одиниць зерносушильного обладнання.</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Надання нових видів послуг (зберігання, перевезення тощо).</a:t>
            </a:r>
          </a:p>
          <a:p>
            <a:pPr marL="0" indent="0">
              <a:buNone/>
            </a:pPr>
            <a:r>
              <a:rPr lang="uk-UA" sz="1600" dirty="0" smtClean="0">
                <a:solidFill>
                  <a:schemeClr val="bg1">
                    <a:lumMod val="50000"/>
                  </a:schemeClr>
                </a:solidFill>
                <a:latin typeface="Consolas" panose="020B0609020204030204" pitchFamily="49" charset="0"/>
              </a:rPr>
              <a:t/>
            </a:r>
            <a:br>
              <a:rPr lang="uk-UA" sz="1600" dirty="0" smtClean="0">
                <a:solidFill>
                  <a:schemeClr val="bg1">
                    <a:lumMod val="50000"/>
                  </a:schemeClr>
                </a:solidFill>
                <a:latin typeface="Consolas" panose="020B0609020204030204" pitchFamily="49" charset="0"/>
              </a:rPr>
            </a:br>
            <a:r>
              <a:rPr lang="uk-UA" sz="1600" dirty="0" smtClean="0">
                <a:solidFill>
                  <a:schemeClr val="bg1">
                    <a:lumMod val="50000"/>
                  </a:schemeClr>
                </a:solidFill>
                <a:latin typeface="Consolas" panose="020B0609020204030204" pitchFamily="49" charset="0"/>
              </a:rPr>
              <a:t>     </a:t>
            </a:r>
            <a:r>
              <a:rPr lang="uk-UA" sz="1600" b="1" i="1" dirty="0" smtClean="0">
                <a:solidFill>
                  <a:schemeClr val="bg1">
                    <a:lumMod val="50000"/>
                  </a:schemeClr>
                </a:solidFill>
                <a:latin typeface="Consolas" panose="020B0609020204030204" pitchFamily="49" charset="0"/>
              </a:rPr>
              <a:t>Сторона загроз:</a:t>
            </a:r>
            <a:endParaRPr lang="uk-UA" sz="1600" i="1" dirty="0" smtClean="0">
              <a:solidFill>
                <a:schemeClr val="bg1">
                  <a:lumMod val="50000"/>
                </a:schemeClr>
              </a:solidFill>
              <a:latin typeface="Consolas" panose="020B0609020204030204" pitchFamily="49" charset="0"/>
            </a:endParaRP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Підняття цін на виробничі складові.</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Демпінг конкурентами (малоймовірно, скоріш навпаки).</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Несприятлива політико-економічна складова в країні.</a:t>
            </a:r>
          </a:p>
          <a:p>
            <a:pPr marL="0" indent="0">
              <a:buNone/>
            </a:pPr>
            <a:endParaRPr lang="ru-RU" dirty="0"/>
          </a:p>
        </p:txBody>
      </p:sp>
    </p:spTree>
    <p:extLst>
      <p:ext uri="{BB962C8B-B14F-4D97-AF65-F5344CB8AC3E}">
        <p14:creationId xmlns:p14="http://schemas.microsoft.com/office/powerpoint/2010/main" val="3133929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b="1" dirty="0" smtClean="0">
                <a:latin typeface="Consolas" panose="020B0609020204030204" pitchFamily="49" charset="0"/>
              </a:rPr>
              <a:t>Дохід послуги </a:t>
            </a:r>
            <a:r>
              <a:rPr lang="uk-UA" b="1" dirty="0" err="1" smtClean="0">
                <a:latin typeface="Consolas" panose="020B0609020204030204" pitchFamily="49" charset="0"/>
              </a:rPr>
              <a:t>зерносушіння</a:t>
            </a:r>
            <a:endParaRPr lang="uk-UA" b="1" dirty="0">
              <a:latin typeface="Consolas" panose="020B0609020204030204" pitchFamily="49" charset="0"/>
            </a:endParaRPr>
          </a:p>
        </p:txBody>
      </p:sp>
      <p:sp>
        <p:nvSpPr>
          <p:cNvPr id="4" name="Объект 3"/>
          <p:cNvSpPr>
            <a:spLocks noGrp="1"/>
          </p:cNvSpPr>
          <p:nvPr>
            <p:ph sz="half" idx="2"/>
          </p:nvPr>
        </p:nvSpPr>
        <p:spPr>
          <a:xfrm>
            <a:off x="677334" y="4615496"/>
            <a:ext cx="8960936" cy="1907224"/>
          </a:xfrm>
        </p:spPr>
        <p:txBody>
          <a:bodyPr>
            <a:noAutofit/>
          </a:bodyPr>
          <a:lstStyle/>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З розрахункової таблиці (</a:t>
            </a:r>
            <a:r>
              <a:rPr lang="uk-UA" sz="1600" dirty="0" err="1" smtClean="0">
                <a:solidFill>
                  <a:schemeClr val="bg1">
                    <a:lumMod val="50000"/>
                  </a:schemeClr>
                </a:solidFill>
                <a:latin typeface="Consolas" panose="020B0609020204030204" pitchFamily="49" charset="0"/>
                <a:hlinkClick r:id="rId2"/>
              </a:rPr>
              <a:t>hammonddryers.netlify.app</a:t>
            </a:r>
            <a:r>
              <a:rPr lang="uk-UA" sz="1600" dirty="0" smtClean="0">
                <a:solidFill>
                  <a:schemeClr val="bg1">
                    <a:lumMod val="50000"/>
                  </a:schemeClr>
                </a:solidFill>
                <a:latin typeface="Consolas" panose="020B0609020204030204" pitchFamily="49" charset="0"/>
              </a:rPr>
              <a:t>) видно, що при умові сушіння 5000 </a:t>
            </a:r>
            <a:r>
              <a:rPr lang="uk-UA" sz="1600" dirty="0" err="1" smtClean="0">
                <a:solidFill>
                  <a:schemeClr val="bg1">
                    <a:lumMod val="50000"/>
                  </a:schemeClr>
                </a:solidFill>
                <a:latin typeface="Consolas" panose="020B0609020204030204" pitchFamily="49" charset="0"/>
              </a:rPr>
              <a:t>тонн</a:t>
            </a:r>
            <a:r>
              <a:rPr lang="uk-UA" sz="1600" dirty="0" smtClean="0">
                <a:solidFill>
                  <a:schemeClr val="bg1">
                    <a:lumMod val="50000"/>
                  </a:schemeClr>
                </a:solidFill>
                <a:latin typeface="Consolas" panose="020B0609020204030204" pitchFamily="49" charset="0"/>
              </a:rPr>
              <a:t> (на одній точці) з вологістю 24% та ціною 160 грн/т*% прибуток (без урахування податків) складе 5 300 000 грн, що є на 30 % більше за початкові інвестиції. Станеться це за 27 днів роботи сушарки. Зміни даних у будь-який бік </a:t>
            </a:r>
            <a:r>
              <a:rPr lang="uk-UA" sz="1600" dirty="0" err="1" smtClean="0">
                <a:solidFill>
                  <a:schemeClr val="bg1">
                    <a:lumMod val="50000"/>
                  </a:schemeClr>
                </a:solidFill>
                <a:latin typeface="Consolas" panose="020B0609020204030204" pitchFamily="49" charset="0"/>
              </a:rPr>
              <a:t>спричинять</a:t>
            </a:r>
            <a:r>
              <a:rPr lang="uk-UA" sz="1600" dirty="0" smtClean="0">
                <a:solidFill>
                  <a:schemeClr val="bg1">
                    <a:lumMod val="50000"/>
                  </a:schemeClr>
                </a:solidFill>
                <a:latin typeface="Consolas" panose="020B0609020204030204" pitchFamily="49" charset="0"/>
              </a:rPr>
              <a:t> зміну часу та обсягу сушіння.</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Для обчислення інших вхідних даних перейдіть за посиланням: </a:t>
            </a:r>
            <a:r>
              <a:rPr lang="uk-UA" sz="1600" dirty="0" err="1">
                <a:solidFill>
                  <a:schemeClr val="bg1">
                    <a:lumMod val="50000"/>
                  </a:schemeClr>
                </a:solidFill>
                <a:latin typeface="Consolas" panose="020B0609020204030204" pitchFamily="49" charset="0"/>
                <a:hlinkClick r:id="rId2"/>
              </a:rPr>
              <a:t>hammonddryers.netlify.app</a:t>
            </a:r>
            <a:r>
              <a:rPr lang="ru-RU" sz="1600" dirty="0"/>
              <a:t/>
            </a:r>
            <a:br>
              <a:rPr lang="ru-RU" sz="1600" dirty="0"/>
            </a:br>
            <a:r>
              <a:rPr lang="ru-RU" sz="1600" dirty="0" smtClean="0"/>
              <a:t/>
            </a:r>
            <a:br>
              <a:rPr lang="ru-RU" sz="1600" dirty="0" smtClean="0"/>
            </a:br>
            <a:endParaRPr lang="ru-RU" sz="1600" dirty="0"/>
          </a:p>
        </p:txBody>
      </p:sp>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752" y="1408670"/>
            <a:ext cx="8691273" cy="2985045"/>
          </a:xfrm>
          <a:prstGeom prst="rect">
            <a:avLst/>
          </a:prstGeom>
        </p:spPr>
      </p:pic>
    </p:spTree>
    <p:extLst>
      <p:ext uri="{BB962C8B-B14F-4D97-AF65-F5344CB8AC3E}">
        <p14:creationId xmlns:p14="http://schemas.microsoft.com/office/powerpoint/2010/main" val="28269976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00100" y="578485"/>
            <a:ext cx="10515600" cy="732155"/>
          </a:xfrm>
        </p:spPr>
        <p:txBody>
          <a:bodyPr>
            <a:normAutofit/>
          </a:bodyPr>
          <a:lstStyle/>
          <a:p>
            <a:r>
              <a:rPr lang="uk-UA" sz="3600" b="1" dirty="0" smtClean="0">
                <a:latin typeface="Consolas" panose="020B0609020204030204" pitchFamily="49" charset="0"/>
              </a:rPr>
              <a:t>Опис проекту</a:t>
            </a:r>
            <a:endParaRPr lang="uk-UA" sz="3600" dirty="0">
              <a:latin typeface="Consolas" panose="020B0609020204030204" pitchFamily="49" charset="0"/>
            </a:endParaRPr>
          </a:p>
        </p:txBody>
      </p:sp>
      <p:sp>
        <p:nvSpPr>
          <p:cNvPr id="3" name="Объект 2"/>
          <p:cNvSpPr>
            <a:spLocks noGrp="1"/>
          </p:cNvSpPr>
          <p:nvPr>
            <p:ph idx="1"/>
          </p:nvPr>
        </p:nvSpPr>
        <p:spPr>
          <a:xfrm>
            <a:off x="800100" y="1577340"/>
            <a:ext cx="8699500" cy="5547360"/>
          </a:xfrm>
        </p:spPr>
        <p:txBody>
          <a:bodyPr>
            <a:normAutofit/>
          </a:bodyPr>
          <a:lstStyle/>
          <a:p>
            <a:pPr algn="just">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Головною метою проекту є створення високотехнологічного обладнання для сушіння зерна (мобільна сушарка), здатного переміщуватися між об’єктами фермерських господарств або, навіть, великими елеваторами. Сучасна зерносушарка буде виконувати сушіння зерна на території клієнта, забезпечуючи дбайливе збереження продукту у </a:t>
            </a:r>
            <a:r>
              <a:rPr lang="uk-UA" sz="1600" dirty="0" err="1" smtClean="0">
                <a:solidFill>
                  <a:schemeClr val="bg1">
                    <a:lumMod val="50000"/>
                  </a:schemeClr>
                </a:solidFill>
                <a:latin typeface="Consolas" panose="020B0609020204030204" pitchFamily="49" charset="0"/>
              </a:rPr>
              <a:t>ємностях</a:t>
            </a:r>
            <a:r>
              <a:rPr lang="uk-UA" sz="1600" dirty="0" smtClean="0">
                <a:solidFill>
                  <a:schemeClr val="bg1">
                    <a:lumMod val="50000"/>
                  </a:schemeClr>
                </a:solidFill>
                <a:latin typeface="Consolas" panose="020B0609020204030204" pitchFamily="49" charset="0"/>
              </a:rPr>
              <a:t> замовника.</a:t>
            </a:r>
          </a:p>
          <a:p>
            <a:pPr algn="just">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Головною задачею проекту буде знаходження оптимальної кількості клієнтів на період сезону для </a:t>
            </a:r>
            <a:r>
              <a:rPr lang="uk-UA" sz="1600" dirty="0" err="1" smtClean="0">
                <a:solidFill>
                  <a:schemeClr val="bg1">
                    <a:lumMod val="50000"/>
                  </a:schemeClr>
                </a:solidFill>
                <a:latin typeface="Consolas" panose="020B0609020204030204" pitchFamily="49" charset="0"/>
              </a:rPr>
              <a:t>зерносушіння</a:t>
            </a:r>
            <a:r>
              <a:rPr lang="uk-UA" sz="1600" dirty="0" smtClean="0">
                <a:solidFill>
                  <a:schemeClr val="bg1">
                    <a:lumMod val="50000"/>
                  </a:schemeClr>
                </a:solidFill>
                <a:latin typeface="Consolas" panose="020B0609020204030204" pitchFamily="49" charset="0"/>
              </a:rPr>
              <a:t> та надання їм якісної послуги сушіння зерна з отриманням прибутку для проекту. </a:t>
            </a:r>
          </a:p>
          <a:p>
            <a:pPr algn="just">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Також </a:t>
            </a:r>
            <a:r>
              <a:rPr lang="uk-UA" sz="1600" dirty="0">
                <a:solidFill>
                  <a:schemeClr val="bg1">
                    <a:lumMod val="50000"/>
                  </a:schemeClr>
                </a:solidFill>
                <a:latin typeface="Consolas" panose="020B0609020204030204" pitchFamily="49" charset="0"/>
              </a:rPr>
              <a:t>передбачається, що форма організації виробництва ґрунтуватиметься на кооперуванні з підприємствами, організаціями та іншими структурами, кожна з яких спеціалізується на виробництві окремих складових частин цілого або виконанні окремого виду робіт.</a:t>
            </a:r>
            <a:endParaRPr lang="uk-UA" sz="1600" dirty="0" smtClean="0">
              <a:solidFill>
                <a:schemeClr val="bg1">
                  <a:lumMod val="50000"/>
                </a:schemeClr>
              </a:solidFill>
              <a:latin typeface="Consolas" panose="020B0609020204030204" pitchFamily="49" charset="0"/>
            </a:endParaRPr>
          </a:p>
          <a:p>
            <a:pPr algn="just">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Основними культурами для сушіння є кукурудза, соняшник, пшениця, соя. </a:t>
            </a:r>
          </a:p>
          <a:p>
            <a:pPr algn="just">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Географія району: середня і північна полоса України, зона чорноземів.</a:t>
            </a:r>
          </a:p>
          <a:p>
            <a:pPr marL="0" indent="0">
              <a:buNone/>
            </a:pPr>
            <a:endParaRPr lang="ru-RU" sz="1600" dirty="0">
              <a:solidFill>
                <a:schemeClr val="bg1">
                  <a:lumMod val="50000"/>
                </a:schemeClr>
              </a:solidFill>
              <a:latin typeface="Montserrat Medium" panose="00000600000000000000" pitchFamily="2" charset="-52"/>
            </a:endParaRPr>
          </a:p>
        </p:txBody>
      </p:sp>
    </p:spTree>
    <p:extLst>
      <p:ext uri="{BB962C8B-B14F-4D97-AF65-F5344CB8AC3E}">
        <p14:creationId xmlns:p14="http://schemas.microsoft.com/office/powerpoint/2010/main" val="35760213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26008" y="621158"/>
            <a:ext cx="10515600" cy="1289504"/>
          </a:xfrm>
        </p:spPr>
        <p:txBody>
          <a:bodyPr>
            <a:normAutofit/>
          </a:bodyPr>
          <a:lstStyle/>
          <a:p>
            <a:r>
              <a:rPr lang="ru-RU" b="1" dirty="0">
                <a:latin typeface="Consolas" panose="020B0609020204030204" pitchFamily="49" charset="0"/>
              </a:rPr>
              <a:t>Перспектива </a:t>
            </a:r>
            <a:r>
              <a:rPr lang="ru-RU" b="1" dirty="0" smtClean="0">
                <a:latin typeface="Consolas" panose="020B0609020204030204" pitchFamily="49" charset="0"/>
              </a:rPr>
              <a:t>і </a:t>
            </a:r>
            <a:r>
              <a:rPr lang="ru-RU" b="1" dirty="0" err="1" smtClean="0">
                <a:latin typeface="Consolas" panose="020B0609020204030204" pitchFamily="49" charset="0"/>
              </a:rPr>
              <a:t>розвиток</a:t>
            </a:r>
            <a:endParaRPr lang="ru-RU" b="1" dirty="0">
              <a:latin typeface="Consolas" panose="020B0609020204030204" pitchFamily="49" charset="0"/>
            </a:endParaRPr>
          </a:p>
        </p:txBody>
      </p:sp>
      <p:sp>
        <p:nvSpPr>
          <p:cNvPr id="3" name="Объект 2"/>
          <p:cNvSpPr>
            <a:spLocks noGrp="1"/>
          </p:cNvSpPr>
          <p:nvPr>
            <p:ph idx="1"/>
          </p:nvPr>
        </p:nvSpPr>
        <p:spPr>
          <a:xfrm>
            <a:off x="826008" y="1808205"/>
            <a:ext cx="9122664" cy="5049795"/>
          </a:xfrm>
        </p:spPr>
        <p:txBody>
          <a:bodyPr>
            <a:normAutofit/>
          </a:bodyPr>
          <a:lstStyle/>
          <a:p>
            <a:pPr>
              <a:lnSpc>
                <a:spcPct val="135000"/>
              </a:lnSpc>
              <a:spcBef>
                <a:spcPts val="600"/>
              </a:spcBef>
              <a:buFont typeface="Wingdings" panose="05000000000000000000" pitchFamily="2" charset="2"/>
              <a:buChar char="Ø"/>
            </a:pPr>
            <a:r>
              <a:rPr lang="uk-UA" sz="1700" dirty="0" smtClean="0">
                <a:solidFill>
                  <a:schemeClr val="bg1">
                    <a:lumMod val="50000"/>
                  </a:schemeClr>
                </a:solidFill>
                <a:latin typeface="Consolas" panose="020B0609020204030204" pitchFamily="49" charset="0"/>
              </a:rPr>
              <a:t>У міру повернення інвестицій та популяризації послуги зерносушіння, прогнозується зростання попиту клієнтів з наступним виробництвом нових екземплярів та надання послуги більш широкому колу клієнтів.</a:t>
            </a:r>
          </a:p>
          <a:p>
            <a:pPr>
              <a:lnSpc>
                <a:spcPct val="135000"/>
              </a:lnSpc>
              <a:spcBef>
                <a:spcPts val="600"/>
              </a:spcBef>
              <a:buFont typeface="Wingdings" panose="05000000000000000000" pitchFamily="2" charset="2"/>
              <a:buChar char="Ø"/>
            </a:pPr>
            <a:r>
              <a:rPr lang="uk-UA" sz="1700" dirty="0" smtClean="0">
                <a:solidFill>
                  <a:schemeClr val="bg1">
                    <a:lumMod val="50000"/>
                  </a:schemeClr>
                </a:solidFill>
                <a:latin typeface="Consolas" panose="020B0609020204030204" pitchFamily="49" charset="0"/>
              </a:rPr>
              <a:t>Також планується, у випадку потреби, залучення інвестицій зі сторони або ж спільний з клієнтом (фермером) проект зерносушіння.</a:t>
            </a:r>
          </a:p>
          <a:p>
            <a:pPr>
              <a:lnSpc>
                <a:spcPct val="135000"/>
              </a:lnSpc>
              <a:spcBef>
                <a:spcPts val="600"/>
              </a:spcBef>
              <a:buFont typeface="Wingdings" panose="05000000000000000000" pitchFamily="2" charset="2"/>
              <a:buChar char="Ø"/>
            </a:pPr>
            <a:r>
              <a:rPr lang="uk-UA" sz="1700" dirty="0" smtClean="0">
                <a:solidFill>
                  <a:schemeClr val="bg1">
                    <a:lumMod val="50000"/>
                  </a:schemeClr>
                </a:solidFill>
                <a:latin typeface="Consolas" panose="020B0609020204030204" pitchFamily="49" charset="0"/>
              </a:rPr>
              <a:t>Зниження собівартості (в порівнянні з прототипом) наступних одиниць за рахунок виготовлення ряду комплектуючих самостійно, а також за рахунок оптимізації роботи з контрагентами</a:t>
            </a:r>
          </a:p>
          <a:p>
            <a:pPr>
              <a:lnSpc>
                <a:spcPct val="135000"/>
              </a:lnSpc>
              <a:spcBef>
                <a:spcPts val="600"/>
              </a:spcBef>
              <a:buFont typeface="Wingdings" panose="05000000000000000000" pitchFamily="2" charset="2"/>
              <a:buChar char="Ø"/>
            </a:pPr>
            <a:r>
              <a:rPr lang="uk-UA" sz="1700" dirty="0" smtClean="0">
                <a:solidFill>
                  <a:schemeClr val="bg1">
                    <a:lumMod val="50000"/>
                  </a:schemeClr>
                </a:solidFill>
                <a:latin typeface="Consolas" panose="020B0609020204030204" pitchFamily="49" charset="0"/>
              </a:rPr>
              <a:t>Вихід на ринок сусідніх країн: Молдова, Румунія, Польща, Казахстан.</a:t>
            </a:r>
          </a:p>
          <a:p>
            <a:pPr marL="0" indent="0">
              <a:buNone/>
            </a:pPr>
            <a:r>
              <a:rPr lang="uk-UA" dirty="0" smtClean="0"/>
              <a:t/>
            </a:r>
            <a:br>
              <a:rPr lang="uk-UA" dirty="0" smtClean="0"/>
            </a:br>
            <a:endParaRPr lang="uk-UA" dirty="0" smtClean="0">
              <a:solidFill>
                <a:schemeClr val="bg1">
                  <a:lumMod val="50000"/>
                </a:schemeClr>
              </a:solidFill>
            </a:endParaRPr>
          </a:p>
        </p:txBody>
      </p:sp>
    </p:spTree>
    <p:extLst>
      <p:ext uri="{BB962C8B-B14F-4D97-AF65-F5344CB8AC3E}">
        <p14:creationId xmlns:p14="http://schemas.microsoft.com/office/powerpoint/2010/main" val="38886908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Подзаголовок 2"/>
          <p:cNvSpPr txBox="1">
            <a:spLocks/>
          </p:cNvSpPr>
          <p:nvPr/>
        </p:nvSpPr>
        <p:spPr>
          <a:xfrm>
            <a:off x="892681" y="2545168"/>
            <a:ext cx="8186250" cy="1222160"/>
          </a:xfrm>
          <a:prstGeom prst="rect">
            <a:avLst/>
          </a:prstGeom>
        </p:spPr>
        <p:txBody>
          <a:bodyPr vert="horz" lIns="91440" tIns="45720" rIns="91440" bIns="45720" rtlCol="0" anchor="t">
            <a:normAutofit/>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r>
              <a:rPr lang="uk-UA" sz="2000" i="1" dirty="0" smtClean="0">
                <a:solidFill>
                  <a:schemeClr val="bg1">
                    <a:lumMod val="50000"/>
                  </a:schemeClr>
                </a:solidFill>
                <a:latin typeface="Consolas" panose="020B0609020204030204" pitchFamily="49" charset="0"/>
              </a:rPr>
              <a:t>«Великі справи потрібно здійснювати, а не обмірковувати нескінченно»      </a:t>
            </a:r>
          </a:p>
          <a:p>
            <a:pPr algn="ctr"/>
            <a:r>
              <a:rPr lang="uk-UA" sz="2000" i="1" dirty="0" smtClean="0">
                <a:solidFill>
                  <a:schemeClr val="bg1">
                    <a:lumMod val="50000"/>
                  </a:schemeClr>
                </a:solidFill>
                <a:latin typeface="Consolas" panose="020B0609020204030204" pitchFamily="49" charset="0"/>
              </a:rPr>
              <a:t>Ю. Цезар </a:t>
            </a:r>
            <a:endParaRPr lang="uk-UA" sz="2000" dirty="0">
              <a:solidFill>
                <a:schemeClr val="bg1">
                  <a:lumMod val="50000"/>
                </a:schemeClr>
              </a:solidFill>
              <a:latin typeface="Consolas" panose="020B0609020204030204" pitchFamily="49" charset="0"/>
            </a:endParaRPr>
          </a:p>
        </p:txBody>
      </p:sp>
      <p:sp>
        <p:nvSpPr>
          <p:cNvPr id="2" name="Прямоугольник 1"/>
          <p:cNvSpPr/>
          <p:nvPr/>
        </p:nvSpPr>
        <p:spPr>
          <a:xfrm>
            <a:off x="1405310" y="5501034"/>
            <a:ext cx="2394117" cy="1061829"/>
          </a:xfrm>
          <a:prstGeom prst="rect">
            <a:avLst/>
          </a:prstGeom>
        </p:spPr>
        <p:txBody>
          <a:bodyPr wrap="none">
            <a:spAutoFit/>
          </a:bodyPr>
          <a:lstStyle/>
          <a:p>
            <a:pPr>
              <a:lnSpc>
                <a:spcPct val="150000"/>
              </a:lnSpc>
            </a:pPr>
            <a:r>
              <a:rPr lang="en-US" sz="1400" dirty="0" err="1" smtClean="0">
                <a:solidFill>
                  <a:schemeClr val="bg1">
                    <a:lumMod val="50000"/>
                  </a:schemeClr>
                </a:solidFill>
                <a:hlinkClick r:id="rId2"/>
              </a:rPr>
              <a:t>hammonddryers.netlify.app</a:t>
            </a:r>
            <a:endParaRPr lang="en-US" sz="1400" dirty="0" smtClean="0">
              <a:solidFill>
                <a:schemeClr val="bg1">
                  <a:lumMod val="50000"/>
                </a:schemeClr>
              </a:solidFill>
            </a:endParaRPr>
          </a:p>
          <a:p>
            <a:pPr>
              <a:lnSpc>
                <a:spcPct val="150000"/>
              </a:lnSpc>
            </a:pPr>
            <a:r>
              <a:rPr lang="en-US" sz="1400" dirty="0" smtClean="0">
                <a:solidFill>
                  <a:schemeClr val="bg1">
                    <a:lumMod val="50000"/>
                  </a:schemeClr>
                </a:solidFill>
                <a:latin typeface="Consolas" panose="020B0609020204030204" pitchFamily="49" charset="0"/>
                <a:hlinkClick r:id="rId3"/>
              </a:rPr>
              <a:t>yrachinsky@gmail.com</a:t>
            </a:r>
            <a:endParaRPr lang="en-US" sz="1400" dirty="0" smtClean="0">
              <a:solidFill>
                <a:schemeClr val="bg1">
                  <a:lumMod val="50000"/>
                </a:schemeClr>
              </a:solidFill>
              <a:latin typeface="Consolas" panose="020B0609020204030204" pitchFamily="49" charset="0"/>
            </a:endParaRPr>
          </a:p>
          <a:p>
            <a:pPr>
              <a:lnSpc>
                <a:spcPct val="150000"/>
              </a:lnSpc>
            </a:pPr>
            <a:r>
              <a:rPr lang="en-US" sz="1400" dirty="0" smtClean="0">
                <a:solidFill>
                  <a:schemeClr val="bg1">
                    <a:lumMod val="50000"/>
                  </a:schemeClr>
                </a:solidFill>
              </a:rPr>
              <a:t>0971114020</a:t>
            </a:r>
            <a:endParaRPr lang="uk-UA" sz="1400" dirty="0"/>
          </a:p>
        </p:txBody>
      </p:sp>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6453" y="5865604"/>
            <a:ext cx="293128" cy="293128"/>
          </a:xfrm>
          <a:prstGeom prst="rect">
            <a:avLst/>
          </a:prstGeom>
        </p:spPr>
      </p:pic>
      <p:pic>
        <p:nvPicPr>
          <p:cNvPr id="8" name="Рисунок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500" y="5550502"/>
            <a:ext cx="302081" cy="302081"/>
          </a:xfrm>
          <a:prstGeom prst="rect">
            <a:avLst/>
          </a:prstGeom>
        </p:spPr>
      </p:pic>
      <p:pic>
        <p:nvPicPr>
          <p:cNvPr id="9" name="Рисунок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724" y="6125267"/>
            <a:ext cx="348857" cy="348566"/>
          </a:xfrm>
          <a:prstGeom prst="rect">
            <a:avLst/>
          </a:prstGeom>
        </p:spPr>
      </p:pic>
    </p:spTree>
    <p:extLst>
      <p:ext uri="{BB962C8B-B14F-4D97-AF65-F5344CB8AC3E}">
        <p14:creationId xmlns:p14="http://schemas.microsoft.com/office/powerpoint/2010/main" val="27366028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77334" y="609600"/>
            <a:ext cx="8596668" cy="658368"/>
          </a:xfrm>
        </p:spPr>
        <p:txBody>
          <a:bodyPr>
            <a:normAutofit/>
          </a:bodyPr>
          <a:lstStyle/>
          <a:p>
            <a:r>
              <a:rPr lang="uk-UA" sz="3600" b="1" dirty="0" smtClean="0">
                <a:solidFill>
                  <a:schemeClr val="accent1">
                    <a:lumMod val="75000"/>
                  </a:schemeClr>
                </a:solidFill>
                <a:latin typeface="Consolas" panose="020B0609020204030204" pitchFamily="49" charset="0"/>
              </a:rPr>
              <a:t>Цілі</a:t>
            </a:r>
            <a:r>
              <a:rPr lang="uk-UA" sz="3600" b="1" dirty="0" smtClean="0">
                <a:latin typeface="Consolas" panose="020B0609020204030204" pitchFamily="49" charset="0"/>
              </a:rPr>
              <a:t> </a:t>
            </a:r>
            <a:r>
              <a:rPr lang="uk-UA" b="1" dirty="0" smtClean="0">
                <a:latin typeface="Consolas" panose="020B0609020204030204" pitchFamily="49" charset="0"/>
              </a:rPr>
              <a:t>та</a:t>
            </a:r>
            <a:r>
              <a:rPr lang="uk-UA" sz="3600" b="1" dirty="0" smtClean="0">
                <a:latin typeface="Consolas" panose="020B0609020204030204" pitchFamily="49" charset="0"/>
              </a:rPr>
              <a:t> стратегія</a:t>
            </a:r>
            <a:endParaRPr lang="uk-UA" sz="3600" dirty="0">
              <a:latin typeface="Consolas" panose="020B0609020204030204" pitchFamily="49" charset="0"/>
            </a:endParaRPr>
          </a:p>
        </p:txBody>
      </p:sp>
      <p:sp>
        <p:nvSpPr>
          <p:cNvPr id="3" name="Объект 2"/>
          <p:cNvSpPr>
            <a:spLocks noGrp="1"/>
          </p:cNvSpPr>
          <p:nvPr>
            <p:ph idx="1"/>
          </p:nvPr>
        </p:nvSpPr>
        <p:spPr>
          <a:xfrm>
            <a:off x="677334" y="1930400"/>
            <a:ext cx="8159496" cy="2428562"/>
          </a:xfrm>
        </p:spPr>
        <p:txBody>
          <a:bodyPr>
            <a:normAutofit/>
          </a:bodyPr>
          <a:lstStyle/>
          <a:p>
            <a:pPr algn="just">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Головною метою проекту є створення одиниці високотехнологічного обладнання для сушіння зерна, орієнтованого на фермерські господарства  для збільшення його власної ефективності.</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Відкриття підприємства з метою виробництва одиниці зерносушильного обладнання, надання послуги сушіння зерна та отримання прибутку.</a:t>
            </a:r>
          </a:p>
          <a:p>
            <a:pPr marL="0" indent="0">
              <a:buNone/>
            </a:pPr>
            <a:endParaRPr lang="ru-RU" sz="2400" dirty="0">
              <a:solidFill>
                <a:schemeClr val="bg1">
                  <a:lumMod val="50000"/>
                </a:schemeClr>
              </a:solidFill>
            </a:endParaRPr>
          </a:p>
        </p:txBody>
      </p:sp>
    </p:spTree>
    <p:extLst>
      <p:ext uri="{BB962C8B-B14F-4D97-AF65-F5344CB8AC3E}">
        <p14:creationId xmlns:p14="http://schemas.microsoft.com/office/powerpoint/2010/main" val="28885150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b="1" dirty="0" smtClean="0">
                <a:latin typeface="Consolas" panose="020B0609020204030204" pitchFamily="49" charset="0"/>
              </a:rPr>
              <a:t>Цілі та </a:t>
            </a:r>
            <a:r>
              <a:rPr lang="uk-UA" b="1" dirty="0" smtClean="0">
                <a:solidFill>
                  <a:schemeClr val="accent1">
                    <a:lumMod val="75000"/>
                  </a:schemeClr>
                </a:solidFill>
                <a:latin typeface="Consolas" panose="020B0609020204030204" pitchFamily="49" charset="0"/>
              </a:rPr>
              <a:t>стратегія</a:t>
            </a:r>
            <a:endParaRPr lang="uk-UA" dirty="0">
              <a:solidFill>
                <a:schemeClr val="accent1">
                  <a:lumMod val="75000"/>
                </a:schemeClr>
              </a:solidFill>
              <a:latin typeface="Consolas" panose="020B0609020204030204" pitchFamily="49" charset="0"/>
            </a:endParaRPr>
          </a:p>
        </p:txBody>
      </p:sp>
      <p:sp>
        <p:nvSpPr>
          <p:cNvPr id="3" name="Объект 2"/>
          <p:cNvSpPr>
            <a:spLocks noGrp="1"/>
          </p:cNvSpPr>
          <p:nvPr>
            <p:ph idx="1"/>
          </p:nvPr>
        </p:nvSpPr>
        <p:spPr>
          <a:xfrm>
            <a:off x="677334" y="1342768"/>
            <a:ext cx="9266766" cy="5412259"/>
          </a:xfrm>
        </p:spPr>
        <p:txBody>
          <a:bodyPr>
            <a:normAutofit/>
          </a:bodyPr>
          <a:lstStyle/>
          <a:p>
            <a:pPr marL="0" indent="0">
              <a:buNone/>
            </a:pPr>
            <a:r>
              <a:rPr lang="uk-UA" sz="1600" dirty="0" smtClean="0">
                <a:solidFill>
                  <a:schemeClr val="bg1">
                    <a:lumMod val="50000"/>
                  </a:schemeClr>
                </a:solidFill>
                <a:latin typeface="Consolas" panose="020B0609020204030204" pitchFamily="49" charset="0"/>
              </a:rPr>
              <a:t>Ємність саме нашої цільової аудиторії визначити складно, так як не тільки відсутність пропозиції впливає на готовність користатися подібною послугою</a:t>
            </a:r>
            <a:r>
              <a:rPr lang="ru-RU" sz="1600" dirty="0" smtClean="0">
                <a:solidFill>
                  <a:schemeClr val="bg1">
                    <a:lumMod val="50000"/>
                  </a:schemeClr>
                </a:solidFill>
                <a:latin typeface="Consolas" panose="020B0609020204030204" pitchFamily="49" charset="0"/>
              </a:rPr>
              <a:t>.</a:t>
            </a:r>
          </a:p>
          <a:p>
            <a:pPr marL="0" indent="0">
              <a:buNone/>
            </a:pPr>
            <a:r>
              <a:rPr lang="uk-UA" sz="1600" dirty="0" smtClean="0">
                <a:solidFill>
                  <a:schemeClr val="bg1">
                    <a:lumMod val="50000"/>
                  </a:schemeClr>
                </a:solidFill>
                <a:latin typeface="Consolas" panose="020B0609020204030204" pitchFamily="49" charset="0"/>
              </a:rPr>
              <a:t>Нижче наведені причини, які прямо </a:t>
            </a:r>
            <a:r>
              <a:rPr lang="uk-UA" sz="1600" dirty="0">
                <a:solidFill>
                  <a:schemeClr val="bg1">
                    <a:lumMod val="50000"/>
                  </a:schemeClr>
                </a:solidFill>
                <a:latin typeface="Consolas" panose="020B0609020204030204" pitchFamily="49" charset="0"/>
              </a:rPr>
              <a:t>а</a:t>
            </a:r>
            <a:r>
              <a:rPr lang="uk-UA" sz="1600" dirty="0" smtClean="0">
                <a:solidFill>
                  <a:schemeClr val="bg1">
                    <a:lumMod val="50000"/>
                  </a:schemeClr>
                </a:solidFill>
                <a:latin typeface="Consolas" panose="020B0609020204030204" pitchFamily="49" charset="0"/>
              </a:rPr>
              <a:t>бо опосередковано впливають на потенційного клієнта. </a:t>
            </a:r>
            <a:r>
              <a:rPr lang="uk-UA" sz="1600" dirty="0">
                <a:solidFill>
                  <a:schemeClr val="bg1">
                    <a:lumMod val="50000"/>
                  </a:schemeClr>
                </a:solidFill>
                <a:latin typeface="Consolas" panose="020B0609020204030204" pitchFamily="49" charset="0"/>
              </a:rPr>
              <a:t>Ї</a:t>
            </a:r>
            <a:r>
              <a:rPr lang="uk-UA" sz="1600" dirty="0" smtClean="0">
                <a:solidFill>
                  <a:schemeClr val="bg1">
                    <a:lumMod val="50000"/>
                  </a:schemeClr>
                </a:solidFill>
                <a:latin typeface="Consolas" panose="020B0609020204030204" pitchFamily="49" charset="0"/>
              </a:rPr>
              <a:t>х також можна розділити на об’єктивні та суб’єктивні</a:t>
            </a:r>
            <a:r>
              <a:rPr lang="ru-RU" sz="1600" dirty="0" smtClean="0">
                <a:solidFill>
                  <a:schemeClr val="bg1">
                    <a:lumMod val="50000"/>
                  </a:schemeClr>
                </a:solidFill>
                <a:latin typeface="Consolas" panose="020B0609020204030204" pitchFamily="49" charset="0"/>
              </a:rPr>
              <a:t>.</a:t>
            </a:r>
          </a:p>
          <a:p>
            <a:pPr marL="0" indent="0">
              <a:buNone/>
            </a:pPr>
            <a:r>
              <a:rPr lang="uk-UA" sz="1600" dirty="0" smtClean="0">
                <a:solidFill>
                  <a:schemeClr val="bg1">
                    <a:lumMod val="50000"/>
                  </a:schemeClr>
                </a:solidFill>
                <a:latin typeface="Consolas" panose="020B0609020204030204" pitchFamily="49" charset="0"/>
              </a:rPr>
              <a:t>      </a:t>
            </a:r>
            <a:r>
              <a:rPr lang="uk-UA" sz="1600" i="1" dirty="0" smtClean="0">
                <a:solidFill>
                  <a:schemeClr val="bg1">
                    <a:lumMod val="50000"/>
                  </a:schemeClr>
                </a:solidFill>
                <a:latin typeface="Consolas" panose="020B0609020204030204" pitchFamily="49" charset="0"/>
              </a:rPr>
              <a:t>Об’єктивні:</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кліматичні: кількість вологості в кожному конкретному сезоні</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середня ціна на культуру у конкретному сезоні</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середня ціна на найближчих елеваторах у конкретний сезон</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середня врожайність по регіону</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політико-економічна ситуація в країн</a:t>
            </a:r>
            <a:r>
              <a:rPr lang="ru-RU" sz="1600" dirty="0" smtClean="0">
                <a:solidFill>
                  <a:schemeClr val="bg1">
                    <a:lumMod val="50000"/>
                  </a:schemeClr>
                </a:solidFill>
                <a:latin typeface="Consolas" panose="020B0609020204030204" pitchFamily="49" charset="0"/>
              </a:rPr>
              <a:t>і</a:t>
            </a:r>
          </a:p>
          <a:p>
            <a:pPr marL="0" indent="0">
              <a:buNone/>
            </a:pPr>
            <a:r>
              <a:rPr lang="ru-RU" sz="1600" dirty="0" smtClean="0">
                <a:solidFill>
                  <a:schemeClr val="bg1">
                    <a:lumMod val="50000"/>
                  </a:schemeClr>
                </a:solidFill>
                <a:latin typeface="Consolas" panose="020B0609020204030204" pitchFamily="49" charset="0"/>
              </a:rPr>
              <a:t>      </a:t>
            </a:r>
            <a:r>
              <a:rPr lang="uk-UA" sz="1600" i="1" dirty="0" smtClean="0">
                <a:solidFill>
                  <a:schemeClr val="bg1">
                    <a:lumMod val="50000"/>
                  </a:schemeClr>
                </a:solidFill>
                <a:latin typeface="Consolas" panose="020B0609020204030204" pitchFamily="49" charset="0"/>
              </a:rPr>
              <a:t>Суб’єктивні:</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розмір банка землі та розподілення площі посівів різних культур</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наявність </a:t>
            </a:r>
            <a:r>
              <a:rPr lang="uk-UA" sz="1600" dirty="0" err="1" smtClean="0">
                <a:solidFill>
                  <a:schemeClr val="bg1">
                    <a:lumMod val="50000"/>
                  </a:schemeClr>
                </a:solidFill>
                <a:latin typeface="Consolas" panose="020B0609020204030204" pitchFamily="49" charset="0"/>
              </a:rPr>
              <a:t>ємностей</a:t>
            </a:r>
            <a:r>
              <a:rPr lang="uk-UA" sz="1600" dirty="0" smtClean="0">
                <a:solidFill>
                  <a:schemeClr val="bg1">
                    <a:lumMod val="50000"/>
                  </a:schemeClr>
                </a:solidFill>
                <a:latin typeface="Consolas" panose="020B0609020204030204" pitchFamily="49" charset="0"/>
              </a:rPr>
              <a:t> для зберігання зерна у конкретного клієнта, тип ємності</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наявність техніки, врожайність конкретного клієнта</a:t>
            </a:r>
          </a:p>
          <a:p>
            <a:pPr>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менталітет і прогресивність конкретного клієнта</a:t>
            </a:r>
          </a:p>
        </p:txBody>
      </p:sp>
    </p:spTree>
    <p:extLst>
      <p:ext uri="{BB962C8B-B14F-4D97-AF65-F5344CB8AC3E}">
        <p14:creationId xmlns:p14="http://schemas.microsoft.com/office/powerpoint/2010/main" val="2999693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3600" b="1" dirty="0" smtClean="0">
                <a:latin typeface="Consolas" panose="020B0609020204030204" pitchFamily="49" charset="0"/>
              </a:rPr>
              <a:t>Цільовий</a:t>
            </a:r>
            <a:r>
              <a:rPr lang="ru-RU" sz="3600" b="1" dirty="0" smtClean="0">
                <a:latin typeface="Consolas" panose="020B0609020204030204" pitchFamily="49" charset="0"/>
              </a:rPr>
              <a:t> </a:t>
            </a:r>
            <a:r>
              <a:rPr lang="uk-UA" sz="3600" b="1" dirty="0" smtClean="0">
                <a:latin typeface="Consolas" panose="020B0609020204030204" pitchFamily="49" charset="0"/>
              </a:rPr>
              <a:t>клієнт</a:t>
            </a:r>
            <a:r>
              <a:rPr lang="ru-RU" sz="3600" b="1" dirty="0" smtClean="0">
                <a:latin typeface="Consolas" panose="020B0609020204030204" pitchFamily="49" charset="0"/>
              </a:rPr>
              <a:t>. </a:t>
            </a:r>
            <a:r>
              <a:rPr lang="uk-UA" sz="3600" b="1" dirty="0" smtClean="0">
                <a:latin typeface="Consolas" panose="020B0609020204030204" pitchFamily="49" charset="0"/>
              </a:rPr>
              <a:t>Ємність</a:t>
            </a:r>
            <a:r>
              <a:rPr lang="ru-RU" sz="3600" b="1" dirty="0" smtClean="0">
                <a:latin typeface="Consolas" panose="020B0609020204030204" pitchFamily="49" charset="0"/>
              </a:rPr>
              <a:t> ринку </a:t>
            </a:r>
            <a:endParaRPr lang="ru-RU" sz="3600" b="1" dirty="0">
              <a:latin typeface="Consolas" panose="020B0609020204030204" pitchFamily="49" charset="0"/>
            </a:endParaRPr>
          </a:p>
        </p:txBody>
      </p:sp>
      <p:sp>
        <p:nvSpPr>
          <p:cNvPr id="3" name="Объект 2"/>
          <p:cNvSpPr>
            <a:spLocks noGrp="1"/>
          </p:cNvSpPr>
          <p:nvPr>
            <p:ph idx="1"/>
          </p:nvPr>
        </p:nvSpPr>
        <p:spPr>
          <a:xfrm>
            <a:off x="677334" y="2025710"/>
            <a:ext cx="9199299" cy="3998552"/>
          </a:xfrm>
        </p:spPr>
        <p:txBody>
          <a:bodyPr>
            <a:normAutofit/>
          </a:bodyPr>
          <a:lstStyle/>
          <a:p>
            <a:pPr algn="just">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фермерські господарства с земельним банком  500 – 5000 Га (основні).</a:t>
            </a:r>
          </a:p>
          <a:p>
            <a:pPr algn="just">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фермерські господарства с земельним банком до 500 Га (придбання послуги </a:t>
            </a:r>
            <a:r>
              <a:rPr lang="uk-UA" sz="1600" dirty="0" err="1" smtClean="0">
                <a:solidFill>
                  <a:schemeClr val="bg1">
                    <a:lumMod val="50000"/>
                  </a:schemeClr>
                </a:solidFill>
                <a:latin typeface="Consolas" panose="020B0609020204030204" pitchFamily="49" charset="0"/>
              </a:rPr>
              <a:t>зерносушіння</a:t>
            </a:r>
            <a:r>
              <a:rPr lang="uk-UA" sz="1600" dirty="0" smtClean="0">
                <a:solidFill>
                  <a:schemeClr val="bg1">
                    <a:lumMod val="50000"/>
                  </a:schemeClr>
                </a:solidFill>
                <a:latin typeface="Consolas" panose="020B0609020204030204" pitchFamily="49" charset="0"/>
              </a:rPr>
              <a:t> кооперативно);</a:t>
            </a:r>
          </a:p>
          <a:p>
            <a:pPr algn="just">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фермерські господарства с земельним банком більше 5000 Га або ж зернові холдинги (при недостатній кількості власного зерносушильного обладнання та паралельному використанні його для забезпечення необхідної продуктивності).</a:t>
            </a:r>
          </a:p>
          <a:p>
            <a:pPr marL="0" indent="0" algn="just">
              <a:buNone/>
            </a:pPr>
            <a:endParaRPr lang="uk-UA" sz="1600" dirty="0" smtClean="0">
              <a:solidFill>
                <a:schemeClr val="bg1">
                  <a:lumMod val="50000"/>
                </a:schemeClr>
              </a:solidFill>
              <a:latin typeface="Consolas" panose="020B0609020204030204" pitchFamily="49" charset="0"/>
            </a:endParaRPr>
          </a:p>
          <a:p>
            <a:pPr marL="0" indent="0" algn="just">
              <a:buNone/>
            </a:pPr>
            <a:r>
              <a:rPr lang="uk-UA" sz="1600" dirty="0" smtClean="0">
                <a:solidFill>
                  <a:schemeClr val="bg1">
                    <a:lumMod val="50000"/>
                  </a:schemeClr>
                </a:solidFill>
                <a:latin typeface="Consolas" panose="020B0609020204030204" pitchFamily="49" charset="0"/>
              </a:rPr>
              <a:t>Станом на 2020 рік в Україні нараховувалося </a:t>
            </a:r>
            <a:r>
              <a:rPr lang="uk-UA" sz="1600" b="1" dirty="0" smtClean="0">
                <a:solidFill>
                  <a:schemeClr val="bg1">
                    <a:lumMod val="50000"/>
                  </a:schemeClr>
                </a:solidFill>
                <a:latin typeface="Consolas" panose="020B0609020204030204" pitchFamily="49" charset="0"/>
              </a:rPr>
              <a:t>34 472 </a:t>
            </a:r>
            <a:r>
              <a:rPr lang="uk-UA" sz="1600" dirty="0" smtClean="0">
                <a:solidFill>
                  <a:schemeClr val="bg1">
                    <a:lumMod val="50000"/>
                  </a:schemeClr>
                </a:solidFill>
                <a:latin typeface="Consolas" panose="020B0609020204030204" pitchFamily="49" charset="0"/>
              </a:rPr>
              <a:t>фермерських господарств. З яких, </a:t>
            </a:r>
            <a:r>
              <a:rPr lang="uk-UA" sz="1600" b="1" dirty="0" smtClean="0">
                <a:solidFill>
                  <a:schemeClr val="bg1">
                    <a:lumMod val="50000"/>
                  </a:schemeClr>
                </a:solidFill>
                <a:latin typeface="Consolas" panose="020B0609020204030204" pitchFamily="49" charset="0"/>
              </a:rPr>
              <a:t>6 645 </a:t>
            </a:r>
            <a:r>
              <a:rPr lang="uk-UA" sz="1600" dirty="0" smtClean="0">
                <a:solidFill>
                  <a:schemeClr val="bg1">
                    <a:lumMod val="50000"/>
                  </a:schemeClr>
                </a:solidFill>
                <a:latin typeface="Consolas" panose="020B0609020204030204" pitchFamily="49" charset="0"/>
              </a:rPr>
              <a:t>господарств с земельним банком від 500 до 5000 Га.</a:t>
            </a:r>
            <a:endParaRPr lang="uk-UA" sz="1600" dirty="0">
              <a:solidFill>
                <a:schemeClr val="bg1">
                  <a:lumMod val="50000"/>
                </a:schemeClr>
              </a:solidFill>
              <a:latin typeface="Consolas" panose="020B0609020204030204" pitchFamily="49" charset="0"/>
            </a:endParaRPr>
          </a:p>
        </p:txBody>
      </p:sp>
    </p:spTree>
    <p:extLst>
      <p:ext uri="{BB962C8B-B14F-4D97-AF65-F5344CB8AC3E}">
        <p14:creationId xmlns:p14="http://schemas.microsoft.com/office/powerpoint/2010/main" val="2325920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uk-UA" sz="3600" b="1" dirty="0" smtClean="0">
                <a:latin typeface="Consolas" panose="020B0609020204030204" pitchFamily="49" charset="0"/>
              </a:rPr>
              <a:t>Конкурентний аналіз ринку</a:t>
            </a:r>
            <a:endParaRPr lang="uk-UA" sz="3600" b="1" dirty="0">
              <a:latin typeface="Consolas" panose="020B0609020204030204" pitchFamily="49" charset="0"/>
            </a:endParaRPr>
          </a:p>
        </p:txBody>
      </p:sp>
      <p:sp>
        <p:nvSpPr>
          <p:cNvPr id="3" name="Объект 2"/>
          <p:cNvSpPr>
            <a:spLocks noGrp="1"/>
          </p:cNvSpPr>
          <p:nvPr>
            <p:ph idx="1"/>
          </p:nvPr>
        </p:nvSpPr>
        <p:spPr>
          <a:xfrm>
            <a:off x="677334" y="1577546"/>
            <a:ext cx="8987366" cy="5280454"/>
          </a:xfrm>
        </p:spPr>
        <p:txBody>
          <a:bodyPr>
            <a:normAutofit/>
          </a:bodyPr>
          <a:lstStyle/>
          <a:p>
            <a:pPr marL="0" indent="0" algn="just">
              <a:spcBef>
                <a:spcPts val="600"/>
              </a:spcBef>
              <a:buNone/>
            </a:pPr>
            <a:r>
              <a:rPr lang="uk-UA" sz="1600" dirty="0" smtClean="0">
                <a:solidFill>
                  <a:schemeClr val="bg1">
                    <a:lumMod val="50000"/>
                  </a:schemeClr>
                </a:solidFill>
                <a:latin typeface="Consolas" panose="020B0609020204030204" pitchFamily="49" charset="0"/>
              </a:rPr>
              <a:t>Виробництво мобільних зерносушарок в Україні відсутнє</a:t>
            </a:r>
            <a:r>
              <a:rPr lang="ru-RU" sz="1600" dirty="0" smtClean="0">
                <a:solidFill>
                  <a:schemeClr val="bg1">
                    <a:lumMod val="50000"/>
                  </a:schemeClr>
                </a:solidFill>
                <a:latin typeface="Consolas" panose="020B0609020204030204" pitchFamily="49" charset="0"/>
              </a:rPr>
              <a:t>.</a:t>
            </a:r>
          </a:p>
          <a:p>
            <a:pPr marL="0" indent="0" algn="just">
              <a:spcBef>
                <a:spcPts val="600"/>
              </a:spcBef>
              <a:buNone/>
            </a:pPr>
            <a:r>
              <a:rPr lang="uk-UA" sz="1600" dirty="0" smtClean="0">
                <a:solidFill>
                  <a:schemeClr val="bg1">
                    <a:lumMod val="50000"/>
                  </a:schemeClr>
                </a:solidFill>
                <a:latin typeface="Consolas" panose="020B0609020204030204" pitchFamily="49" charset="0"/>
              </a:rPr>
              <a:t>На ринку присутні іноземні виробники</a:t>
            </a:r>
            <a:r>
              <a:rPr lang="ru-RU" sz="1600" dirty="0" smtClean="0">
                <a:solidFill>
                  <a:schemeClr val="bg1">
                    <a:lumMod val="50000"/>
                  </a:schemeClr>
                </a:solidFill>
                <a:latin typeface="Consolas" panose="020B0609020204030204" pitchFamily="49" charset="0"/>
              </a:rPr>
              <a:t>:</a:t>
            </a:r>
          </a:p>
          <a:p>
            <a:pPr algn="just">
              <a:spcBef>
                <a:spcPts val="600"/>
              </a:spcBef>
              <a:buFont typeface="Wingdings" panose="05000000000000000000" pitchFamily="2" charset="2"/>
              <a:buChar char="Ø"/>
            </a:pPr>
            <a:r>
              <a:rPr lang="ru-RU" sz="1600" dirty="0" smtClean="0">
                <a:solidFill>
                  <a:schemeClr val="bg1">
                    <a:lumMod val="50000"/>
                  </a:schemeClr>
                </a:solidFill>
                <a:latin typeface="Consolas" panose="020B0609020204030204" pitchFamily="49" charset="0"/>
              </a:rPr>
              <a:t>      </a:t>
            </a:r>
            <a:r>
              <a:rPr lang="uk-UA" sz="1600" dirty="0" smtClean="0">
                <a:solidFill>
                  <a:schemeClr val="bg1">
                    <a:lumMod val="50000"/>
                  </a:schemeClr>
                </a:solidFill>
                <a:latin typeface="Consolas" panose="020B0609020204030204" pitchFamily="49" charset="0"/>
              </a:rPr>
              <a:t>Шахтного типу – </a:t>
            </a:r>
            <a:r>
              <a:rPr lang="uk-UA" sz="1600" dirty="0" err="1" smtClean="0">
                <a:solidFill>
                  <a:schemeClr val="bg1">
                    <a:lumMod val="50000"/>
                  </a:schemeClr>
                </a:solidFill>
                <a:latin typeface="Consolas" panose="020B0609020204030204" pitchFamily="49" charset="0"/>
              </a:rPr>
              <a:t>Stela</a:t>
            </a:r>
            <a:r>
              <a:rPr lang="uk-UA" sz="1600" dirty="0" smtClean="0">
                <a:solidFill>
                  <a:schemeClr val="bg1">
                    <a:lumMod val="50000"/>
                  </a:schemeClr>
                </a:solidFill>
                <a:latin typeface="Consolas" panose="020B0609020204030204" pitchFamily="49" charset="0"/>
              </a:rPr>
              <a:t> (Німеччина), </a:t>
            </a:r>
            <a:r>
              <a:rPr lang="uk-UA" sz="1600" dirty="0" err="1" smtClean="0">
                <a:solidFill>
                  <a:schemeClr val="bg1">
                    <a:lumMod val="50000"/>
                  </a:schemeClr>
                </a:solidFill>
                <a:latin typeface="Consolas" panose="020B0609020204030204" pitchFamily="49" charset="0"/>
              </a:rPr>
              <a:t>Riela</a:t>
            </a:r>
            <a:r>
              <a:rPr lang="uk-UA" sz="1600" dirty="0" smtClean="0">
                <a:solidFill>
                  <a:schemeClr val="bg1">
                    <a:lumMod val="50000"/>
                  </a:schemeClr>
                </a:solidFill>
                <a:latin typeface="Consolas" panose="020B0609020204030204" pitchFamily="49" charset="0"/>
              </a:rPr>
              <a:t> (Німеччина), </a:t>
            </a:r>
            <a:r>
              <a:rPr lang="uk-UA" sz="1600" dirty="0" err="1" smtClean="0">
                <a:solidFill>
                  <a:schemeClr val="bg1">
                    <a:lumMod val="50000"/>
                  </a:schemeClr>
                </a:solidFill>
                <a:latin typeface="Consolas" panose="020B0609020204030204" pitchFamily="49" charset="0"/>
              </a:rPr>
              <a:t>Tornum</a:t>
            </a:r>
            <a:r>
              <a:rPr lang="uk-UA" sz="1600" dirty="0" smtClean="0">
                <a:solidFill>
                  <a:schemeClr val="bg1">
                    <a:lumMod val="50000"/>
                  </a:schemeClr>
                </a:solidFill>
                <a:latin typeface="Consolas" panose="020B0609020204030204" pitchFamily="49" charset="0"/>
              </a:rPr>
              <a:t> (Швеція) (відрізняються мобільністю, високою продуктивністю, високою вартістю</a:t>
            </a:r>
            <a:r>
              <a:rPr lang="ru-RU" sz="1600" dirty="0" smtClean="0">
                <a:solidFill>
                  <a:schemeClr val="bg1">
                    <a:lumMod val="50000"/>
                  </a:schemeClr>
                </a:solidFill>
                <a:latin typeface="Consolas" panose="020B0609020204030204" pitchFamily="49" charset="0"/>
              </a:rPr>
              <a:t>)</a:t>
            </a:r>
            <a:r>
              <a:rPr lang="uk-UA" sz="1600" dirty="0" smtClean="0">
                <a:solidFill>
                  <a:schemeClr val="bg1">
                    <a:lumMod val="50000"/>
                  </a:schemeClr>
                </a:solidFill>
                <a:latin typeface="Consolas" panose="020B0609020204030204" pitchFamily="49" charset="0"/>
              </a:rPr>
              <a:t>.</a:t>
            </a:r>
          </a:p>
          <a:p>
            <a:pPr algn="just">
              <a:spcBef>
                <a:spcPts val="600"/>
              </a:spcBef>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      Колонкового типу – </a:t>
            </a:r>
            <a:r>
              <a:rPr lang="uk-UA" sz="1600" dirty="0" err="1" smtClean="0">
                <a:solidFill>
                  <a:schemeClr val="bg1">
                    <a:lumMod val="50000"/>
                  </a:schemeClr>
                </a:solidFill>
                <a:latin typeface="Consolas" panose="020B0609020204030204" pitchFamily="49" charset="0"/>
              </a:rPr>
              <a:t>Mecmar</a:t>
            </a:r>
            <a:r>
              <a:rPr lang="uk-UA" sz="1600" dirty="0" smtClean="0">
                <a:solidFill>
                  <a:schemeClr val="bg1">
                    <a:lumMod val="50000"/>
                  </a:schemeClr>
                </a:solidFill>
                <a:latin typeface="Consolas" panose="020B0609020204030204" pitchFamily="49" charset="0"/>
              </a:rPr>
              <a:t> (Італія), </a:t>
            </a:r>
            <a:r>
              <a:rPr lang="uk-UA" sz="1600" dirty="0" err="1" smtClean="0">
                <a:solidFill>
                  <a:schemeClr val="bg1">
                    <a:lumMod val="50000"/>
                  </a:schemeClr>
                </a:solidFill>
                <a:latin typeface="Consolas" panose="020B0609020204030204" pitchFamily="49" charset="0"/>
              </a:rPr>
              <a:t>Agrex</a:t>
            </a:r>
            <a:r>
              <a:rPr lang="uk-UA" sz="1600" dirty="0" smtClean="0">
                <a:solidFill>
                  <a:schemeClr val="bg1">
                    <a:lumMod val="50000"/>
                  </a:schemeClr>
                </a:solidFill>
                <a:latin typeface="Consolas" panose="020B0609020204030204" pitchFamily="49" charset="0"/>
              </a:rPr>
              <a:t> (Італія), </a:t>
            </a:r>
            <a:r>
              <a:rPr lang="uk-UA" sz="1600" dirty="0" err="1" smtClean="0">
                <a:solidFill>
                  <a:schemeClr val="bg1">
                    <a:lumMod val="50000"/>
                  </a:schemeClr>
                </a:solidFill>
                <a:latin typeface="Consolas" panose="020B0609020204030204" pitchFamily="49" charset="0"/>
              </a:rPr>
              <a:t>Pedrotti</a:t>
            </a:r>
            <a:r>
              <a:rPr lang="uk-UA" sz="1600" dirty="0" smtClean="0">
                <a:solidFill>
                  <a:schemeClr val="bg1">
                    <a:lumMod val="50000"/>
                  </a:schemeClr>
                </a:solidFill>
                <a:latin typeface="Consolas" panose="020B0609020204030204" pitchFamily="49" charset="0"/>
              </a:rPr>
              <a:t> (Італія) та інші (відрізняються обмеженою мобільністю, низькою продуктивністю, низькою якістю вихідного продукту, низькою ціною).</a:t>
            </a:r>
          </a:p>
          <a:p>
            <a:pPr marL="0" indent="0" algn="just">
              <a:spcBef>
                <a:spcPts val="600"/>
              </a:spcBef>
              <a:buNone/>
            </a:pPr>
            <a:endParaRPr lang="uk-UA" sz="1600" dirty="0" smtClean="0">
              <a:solidFill>
                <a:schemeClr val="bg1">
                  <a:lumMod val="50000"/>
                </a:schemeClr>
              </a:solidFill>
              <a:latin typeface="Consolas" panose="020B0609020204030204" pitchFamily="49" charset="0"/>
            </a:endParaRPr>
          </a:p>
          <a:p>
            <a:pPr marL="0" indent="0" algn="just">
              <a:spcBef>
                <a:spcPts val="600"/>
              </a:spcBef>
              <a:buNone/>
            </a:pPr>
            <a:r>
              <a:rPr lang="uk-UA" i="1" dirty="0" smtClean="0">
                <a:solidFill>
                  <a:schemeClr val="bg1">
                    <a:lumMod val="50000"/>
                  </a:schemeClr>
                </a:solidFill>
                <a:latin typeface="Consolas" panose="020B0609020204030204" pitchFamily="49" charset="0"/>
              </a:rPr>
              <a:t>     Послуга сушки</a:t>
            </a:r>
          </a:p>
          <a:p>
            <a:pPr algn="just">
              <a:spcBef>
                <a:spcPts val="600"/>
              </a:spcBef>
              <a:buFont typeface="Wingdings" panose="05000000000000000000" pitchFamily="2" charset="2"/>
              <a:buChar char="Ø"/>
            </a:pPr>
            <a:r>
              <a:rPr lang="uk-UA" sz="1600" dirty="0" smtClean="0">
                <a:solidFill>
                  <a:schemeClr val="bg1">
                    <a:lumMod val="50000"/>
                  </a:schemeClr>
                </a:solidFill>
                <a:latin typeface="Consolas" panose="020B0609020204030204" pitchFamily="49" charset="0"/>
              </a:rPr>
              <a:t>На даний час компаній у сфері послуг </a:t>
            </a:r>
            <a:r>
              <a:rPr lang="uk-UA" sz="1600" dirty="0" err="1" smtClean="0">
                <a:solidFill>
                  <a:schemeClr val="bg1">
                    <a:lumMod val="50000"/>
                  </a:schemeClr>
                </a:solidFill>
                <a:latin typeface="Consolas" panose="020B0609020204030204" pitchFamily="49" charset="0"/>
              </a:rPr>
              <a:t>зерносушіння</a:t>
            </a:r>
            <a:r>
              <a:rPr lang="uk-UA" sz="1600" dirty="0" smtClean="0">
                <a:solidFill>
                  <a:schemeClr val="bg1">
                    <a:lumMod val="50000"/>
                  </a:schemeClr>
                </a:solidFill>
                <a:latin typeface="Consolas" panose="020B0609020204030204" pitchFamily="49" charset="0"/>
              </a:rPr>
              <a:t>, які пропонують таку послугу на      території клієнта практично немає. В той самий час, конкурентами також є лінійні   елеватори  та приватні господарства з вже наявними зерносушарками, продуктивність яких не заповнюється на 100%</a:t>
            </a:r>
            <a:r>
              <a:rPr lang="ru-RU" sz="1600" dirty="0" smtClean="0">
                <a:solidFill>
                  <a:schemeClr val="bg1">
                    <a:lumMod val="50000"/>
                  </a:schemeClr>
                </a:solidFill>
                <a:latin typeface="Consolas" panose="020B0609020204030204" pitchFamily="49" charset="0"/>
              </a:rPr>
              <a:t>.</a:t>
            </a:r>
            <a:endParaRPr lang="ru-RU" sz="2000" dirty="0">
              <a:solidFill>
                <a:schemeClr val="bg1">
                  <a:lumMod val="50000"/>
                </a:schemeClr>
              </a:solidFill>
              <a:latin typeface="Consolas" panose="020B0609020204030204" pitchFamily="49" charset="0"/>
            </a:endParaRPr>
          </a:p>
        </p:txBody>
      </p:sp>
    </p:spTree>
    <p:extLst>
      <p:ext uri="{BB962C8B-B14F-4D97-AF65-F5344CB8AC3E}">
        <p14:creationId xmlns:p14="http://schemas.microsoft.com/office/powerpoint/2010/main" val="15145819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6280" y="584582"/>
            <a:ext cx="10515600" cy="810532"/>
          </a:xfrm>
        </p:spPr>
        <p:txBody>
          <a:bodyPr>
            <a:normAutofit/>
          </a:bodyPr>
          <a:lstStyle/>
          <a:p>
            <a:r>
              <a:rPr lang="en-US" sz="3600" dirty="0" smtClean="0">
                <a:latin typeface="Consolas" panose="020B0609020204030204" pitchFamily="49" charset="0"/>
              </a:rPr>
              <a:t>Stela (</a:t>
            </a:r>
            <a:r>
              <a:rPr lang="ru-RU" dirty="0" err="1" smtClean="0">
                <a:latin typeface="Consolas" panose="020B0609020204030204" pitchFamily="49" charset="0"/>
              </a:rPr>
              <a:t>Німеччина</a:t>
            </a:r>
            <a:r>
              <a:rPr lang="en-US" sz="3600" dirty="0" smtClean="0">
                <a:latin typeface="Consolas" panose="020B0609020204030204" pitchFamily="49" charset="0"/>
              </a:rPr>
              <a:t>)</a:t>
            </a:r>
            <a:endParaRPr lang="ru-RU" sz="3600" dirty="0">
              <a:latin typeface="Consolas" panose="020B0609020204030204" pitchFamily="49" charset="0"/>
            </a:endParaRPr>
          </a:p>
        </p:txBody>
      </p:sp>
      <p:pic>
        <p:nvPicPr>
          <p:cNvPr id="6" name="Объект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2733" y="2521748"/>
            <a:ext cx="4539599" cy="3059295"/>
          </a:xfr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145" y="1680755"/>
            <a:ext cx="3043578" cy="3900288"/>
          </a:xfrm>
          <a:prstGeom prst="rect">
            <a:avLst/>
          </a:prstGeom>
        </p:spPr>
      </p:pic>
      <p:pic>
        <p:nvPicPr>
          <p:cNvPr id="8" name="Рисунок 7"/>
          <p:cNvPicPr>
            <a:picLocks noChangeAspect="1"/>
          </p:cNvPicPr>
          <p:nvPr/>
        </p:nvPicPr>
        <p:blipFill rotWithShape="1">
          <a:blip r:embed="rId4">
            <a:extLst>
              <a:ext uri="{28A0092B-C50C-407E-A947-70E740481C1C}">
                <a14:useLocalDpi xmlns:a14="http://schemas.microsoft.com/office/drawing/2010/main" val="0"/>
              </a:ext>
            </a:extLst>
          </a:blip>
          <a:srcRect r="1530"/>
          <a:stretch/>
        </p:blipFill>
        <p:spPr>
          <a:xfrm>
            <a:off x="8961658" y="1680755"/>
            <a:ext cx="2657318" cy="3900288"/>
          </a:xfrm>
          <a:prstGeom prst="rect">
            <a:avLst/>
          </a:prstGeom>
        </p:spPr>
      </p:pic>
    </p:spTree>
    <p:extLst>
      <p:ext uri="{BB962C8B-B14F-4D97-AF65-F5344CB8AC3E}">
        <p14:creationId xmlns:p14="http://schemas.microsoft.com/office/powerpoint/2010/main" val="32773380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err="1" smtClean="0">
                <a:latin typeface="Consolas" panose="020B0609020204030204" pitchFamily="49" charset="0"/>
              </a:rPr>
              <a:t>Riela</a:t>
            </a:r>
            <a:r>
              <a:rPr lang="en-US" sz="3600" dirty="0" smtClean="0">
                <a:latin typeface="Consolas" panose="020B0609020204030204" pitchFamily="49" charset="0"/>
              </a:rPr>
              <a:t> (</a:t>
            </a:r>
            <a:r>
              <a:rPr lang="uk-UA" dirty="0" smtClean="0">
                <a:latin typeface="Consolas" panose="020B0609020204030204" pitchFamily="49" charset="0"/>
              </a:rPr>
              <a:t>Німеччина</a:t>
            </a:r>
            <a:r>
              <a:rPr lang="en-US" sz="3600" dirty="0" smtClean="0">
                <a:latin typeface="Consolas" panose="020B0609020204030204" pitchFamily="49" charset="0"/>
              </a:rPr>
              <a:t>)</a:t>
            </a:r>
            <a:endParaRPr lang="ru-RU" sz="3600" dirty="0">
              <a:latin typeface="Consolas" panose="020B0609020204030204" pitchFamily="49" charset="0"/>
            </a:endParaRPr>
          </a:p>
        </p:txBody>
      </p:sp>
      <p:pic>
        <p:nvPicPr>
          <p:cNvPr id="4" name="Объект 3"/>
          <p:cNvPicPr>
            <a:picLocks noGrp="1" noChangeAspect="1"/>
          </p:cNvPicPr>
          <p:nvPr>
            <p:ph idx="1"/>
          </p:nvPr>
        </p:nvPicPr>
        <p:blipFill rotWithShape="1">
          <a:blip r:embed="rId2">
            <a:extLst>
              <a:ext uri="{28A0092B-C50C-407E-A947-70E740481C1C}">
                <a14:useLocalDpi xmlns:a14="http://schemas.microsoft.com/office/drawing/2010/main" val="0"/>
              </a:ext>
            </a:extLst>
          </a:blip>
          <a:srcRect r="10889"/>
          <a:stretch/>
        </p:blipFill>
        <p:spPr>
          <a:xfrm>
            <a:off x="4944843" y="1985739"/>
            <a:ext cx="4538893" cy="3820160"/>
          </a:xfrm>
        </p:spPr>
      </p:pic>
      <p:pic>
        <p:nvPicPr>
          <p:cNvPr id="5" name="Рисунок 4"/>
          <p:cNvPicPr>
            <a:picLocks noChangeAspect="1"/>
          </p:cNvPicPr>
          <p:nvPr/>
        </p:nvPicPr>
        <p:blipFill rotWithShape="1">
          <a:blip r:embed="rId3">
            <a:extLst>
              <a:ext uri="{28A0092B-C50C-407E-A947-70E740481C1C}">
                <a14:useLocalDpi xmlns:a14="http://schemas.microsoft.com/office/drawing/2010/main" val="0"/>
              </a:ext>
            </a:extLst>
          </a:blip>
          <a:srcRect l="29799"/>
          <a:stretch/>
        </p:blipFill>
        <p:spPr>
          <a:xfrm>
            <a:off x="414527" y="2266155"/>
            <a:ext cx="3639679" cy="3882021"/>
          </a:xfrm>
          <a:prstGeom prst="rect">
            <a:avLst/>
          </a:prstGeom>
        </p:spPr>
      </p:pic>
      <p:pic>
        <p:nvPicPr>
          <p:cNvPr id="6" name="Рисунок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9065" y="1574800"/>
            <a:ext cx="4211555" cy="3158666"/>
          </a:xfrm>
          <a:prstGeom prst="rect">
            <a:avLst/>
          </a:prstGeom>
        </p:spPr>
      </p:pic>
    </p:spTree>
    <p:extLst>
      <p:ext uri="{BB962C8B-B14F-4D97-AF65-F5344CB8AC3E}">
        <p14:creationId xmlns:p14="http://schemas.microsoft.com/office/powerpoint/2010/main" val="32965493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a:bodyPr>
          <a:lstStyle/>
          <a:p>
            <a:r>
              <a:rPr lang="en-US" sz="3600" dirty="0" err="1" smtClean="0">
                <a:latin typeface="Consolas" panose="020B0609020204030204" pitchFamily="49" charset="0"/>
              </a:rPr>
              <a:t>Mepu</a:t>
            </a:r>
            <a:r>
              <a:rPr lang="en-US" sz="3600" dirty="0" smtClean="0">
                <a:latin typeface="Consolas" panose="020B0609020204030204" pitchFamily="49" charset="0"/>
              </a:rPr>
              <a:t> (</a:t>
            </a:r>
            <a:r>
              <a:rPr lang="uk-UA" sz="3600" dirty="0" smtClean="0">
                <a:latin typeface="Consolas" panose="020B0609020204030204" pitchFamily="49" charset="0"/>
              </a:rPr>
              <a:t>Фінляндія</a:t>
            </a:r>
            <a:r>
              <a:rPr lang="en-US" sz="3600" dirty="0" smtClean="0">
                <a:latin typeface="Consolas" panose="020B0609020204030204" pitchFamily="49" charset="0"/>
              </a:rPr>
              <a:t>)</a:t>
            </a:r>
            <a:endParaRPr lang="ru-RU" sz="3600" dirty="0">
              <a:latin typeface="Consolas" panose="020B0609020204030204" pitchFamily="49" charset="0"/>
            </a:endParaRPr>
          </a:p>
        </p:txBody>
      </p:sp>
      <p:pic>
        <p:nvPicPr>
          <p:cNvPr id="4" name="Объект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27981"/>
          <a:stretch/>
        </p:blipFill>
        <p:spPr>
          <a:xfrm>
            <a:off x="5028597" y="1832309"/>
            <a:ext cx="4245405" cy="4362157"/>
          </a:xfrm>
        </p:spPr>
      </p:pic>
      <p:pic>
        <p:nvPicPr>
          <p:cNvPr id="5" name="Рисунок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5696" y="1838094"/>
            <a:ext cx="3451215" cy="4356372"/>
          </a:xfrm>
          <a:prstGeom prst="rect">
            <a:avLst/>
          </a:prstGeom>
        </p:spPr>
      </p:pic>
    </p:spTree>
    <p:extLst>
      <p:ext uri="{BB962C8B-B14F-4D97-AF65-F5344CB8AC3E}">
        <p14:creationId xmlns:p14="http://schemas.microsoft.com/office/powerpoint/2010/main" val="3257309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Аспект">
  <a:themeElements>
    <a:clrScheme name="Аспект">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Аспект">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Аспект">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1790</TotalTime>
  <Words>1011</Words>
  <Application>Microsoft Office PowerPoint</Application>
  <PresentationFormat>Широкоэкранный</PresentationFormat>
  <Paragraphs>135</Paragraphs>
  <Slides>21</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21</vt:i4>
      </vt:variant>
    </vt:vector>
  </HeadingPairs>
  <TitlesOfParts>
    <vt:vector size="30" baseType="lpstr">
      <vt:lpstr>Arial</vt:lpstr>
      <vt:lpstr>Calibri</vt:lpstr>
      <vt:lpstr>Consolas</vt:lpstr>
      <vt:lpstr>Courier New</vt:lpstr>
      <vt:lpstr>Montserrat Medium</vt:lpstr>
      <vt:lpstr>Trebuchet MS</vt:lpstr>
      <vt:lpstr>Wingdings</vt:lpstr>
      <vt:lpstr>Wingdings 3</vt:lpstr>
      <vt:lpstr>Аспект</vt:lpstr>
      <vt:lpstr>Проект виробництва мобільної зерносушарки з наступним наданням послуги сушіння зерна</vt:lpstr>
      <vt:lpstr>Опис проекту</vt:lpstr>
      <vt:lpstr>Цілі та стратегія</vt:lpstr>
      <vt:lpstr>Цілі та стратегія</vt:lpstr>
      <vt:lpstr>Цільовий клієнт. Ємність ринку </vt:lpstr>
      <vt:lpstr>Конкурентний аналіз ринку</vt:lpstr>
      <vt:lpstr>Stela (Німеччина)</vt:lpstr>
      <vt:lpstr>Riela (Німеччина)</vt:lpstr>
      <vt:lpstr>Mepu (Фінляндія)</vt:lpstr>
      <vt:lpstr>Agrex (Італія)</vt:lpstr>
      <vt:lpstr>Mecmar (Італія) </vt:lpstr>
      <vt:lpstr>Прототип проекту «HAMMOND»</vt:lpstr>
      <vt:lpstr>Модель прототипу «HAMMOND»</vt:lpstr>
      <vt:lpstr>Порівняльна таблиця виробників та  запланованої моделі </vt:lpstr>
      <vt:lpstr>Фінансовий план</vt:lpstr>
      <vt:lpstr>Витрати</vt:lpstr>
      <vt:lpstr>SWOT аналіз</vt:lpstr>
      <vt:lpstr>SWOT аналіз</vt:lpstr>
      <vt:lpstr>Дохід послуги зерносушіння</vt:lpstr>
      <vt:lpstr>Перспектива і розвиток</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home</dc:creator>
  <cp:lastModifiedBy>RIK</cp:lastModifiedBy>
  <cp:revision>125</cp:revision>
  <dcterms:created xsi:type="dcterms:W3CDTF">2019-03-04T09:30:53Z</dcterms:created>
  <dcterms:modified xsi:type="dcterms:W3CDTF">2023-04-21T17:34:16Z</dcterms:modified>
</cp:coreProperties>
</file>